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D756-6AA3-4DE5-AE98-86178119926F}" type="datetimeFigureOut">
              <a:rPr lang="sk-SK" smtClean="0"/>
              <a:pPr/>
              <a:t>23.9.2019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2FD99-1539-47F6-8C2A-AF423C965466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65316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D756-6AA3-4DE5-AE98-86178119926F}" type="datetimeFigureOut">
              <a:rPr lang="sk-SK" smtClean="0"/>
              <a:pPr/>
              <a:t>23.9.2019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2FD99-1539-47F6-8C2A-AF423C965466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32351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D756-6AA3-4DE5-AE98-86178119926F}" type="datetimeFigureOut">
              <a:rPr lang="sk-SK" smtClean="0"/>
              <a:pPr/>
              <a:t>23.9.2019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2FD99-1539-47F6-8C2A-AF423C965466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96533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D756-6AA3-4DE5-AE98-86178119926F}" type="datetimeFigureOut">
              <a:rPr lang="sk-SK" smtClean="0"/>
              <a:pPr/>
              <a:t>23.9.2019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2FD99-1539-47F6-8C2A-AF423C965466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66121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D756-6AA3-4DE5-AE98-86178119926F}" type="datetimeFigureOut">
              <a:rPr lang="sk-SK" smtClean="0"/>
              <a:pPr/>
              <a:t>23.9.2019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2FD99-1539-47F6-8C2A-AF423C965466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64793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D756-6AA3-4DE5-AE98-86178119926F}" type="datetimeFigureOut">
              <a:rPr lang="sk-SK" smtClean="0"/>
              <a:pPr/>
              <a:t>23.9.2019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2FD99-1539-47F6-8C2A-AF423C965466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5640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D756-6AA3-4DE5-AE98-86178119926F}" type="datetimeFigureOut">
              <a:rPr lang="sk-SK" smtClean="0"/>
              <a:pPr/>
              <a:t>23.9.2019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2FD99-1539-47F6-8C2A-AF423C965466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42125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D756-6AA3-4DE5-AE98-86178119926F}" type="datetimeFigureOut">
              <a:rPr lang="sk-SK" smtClean="0"/>
              <a:pPr/>
              <a:t>23.9.2019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2FD99-1539-47F6-8C2A-AF423C965466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01197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D756-6AA3-4DE5-AE98-86178119926F}" type="datetimeFigureOut">
              <a:rPr lang="sk-SK" smtClean="0"/>
              <a:pPr/>
              <a:t>23.9.2019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2FD99-1539-47F6-8C2A-AF423C965466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03711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D756-6AA3-4DE5-AE98-86178119926F}" type="datetimeFigureOut">
              <a:rPr lang="sk-SK" smtClean="0"/>
              <a:pPr/>
              <a:t>23.9.2019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2FD99-1539-47F6-8C2A-AF423C965466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5558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D756-6AA3-4DE5-AE98-86178119926F}" type="datetimeFigureOut">
              <a:rPr lang="sk-SK" smtClean="0"/>
              <a:pPr/>
              <a:t>23.9.2019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2FD99-1539-47F6-8C2A-AF423C965466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33294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2D756-6AA3-4DE5-AE98-86178119926F}" type="datetimeFigureOut">
              <a:rPr lang="sk-SK" smtClean="0"/>
              <a:pPr/>
              <a:t>23.9.2019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2FD99-1539-47F6-8C2A-AF423C965466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02054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14272" y="475487"/>
            <a:ext cx="8522208" cy="1644587"/>
          </a:xfrm>
        </p:spPr>
        <p:txBody>
          <a:bodyPr>
            <a:normAutofit/>
          </a:bodyPr>
          <a:lstStyle/>
          <a:p>
            <a:r>
              <a:rPr lang="sk-SK" sz="4400" dirty="0" smtClean="0"/>
              <a:t>Sčítanie do 10 – statický model</a:t>
            </a:r>
            <a:endParaRPr lang="sk-SK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525819"/>
            <a:ext cx="9144000" cy="1394690"/>
          </a:xfrm>
        </p:spPr>
        <p:txBody>
          <a:bodyPr>
            <a:normAutofit fontScale="25000" lnSpcReduction="20000"/>
          </a:bodyPr>
          <a:lstStyle/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sk-SK" sz="9800" b="1" dirty="0">
                <a:solidFill>
                  <a:prstClr val="black"/>
                </a:solidFill>
              </a:rPr>
              <a:t>PEDAGOGICKÁ FAKULTA UK BRATISLAVA</a:t>
            </a:r>
            <a:endParaRPr lang="cs-CZ" sz="9800" b="1" dirty="0">
              <a:solidFill>
                <a:prstClr val="black"/>
              </a:solidFill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sk-SK" sz="9600" b="1" dirty="0">
                <a:solidFill>
                  <a:prstClr val="black"/>
                </a:solidFill>
              </a:rPr>
              <a:t>Ústav pedagogických vied a štúdií, Katedra </a:t>
            </a:r>
            <a:r>
              <a:rPr lang="sk-SK" sz="9600" b="1" dirty="0" err="1">
                <a:solidFill>
                  <a:prstClr val="black"/>
                </a:solidFill>
              </a:rPr>
              <a:t>predprimárnej</a:t>
            </a:r>
            <a:r>
              <a:rPr lang="sk-SK" sz="9600" b="1" dirty="0">
                <a:solidFill>
                  <a:prstClr val="black"/>
                </a:solidFill>
              </a:rPr>
              <a:t> a primárnej pedagogiky</a:t>
            </a:r>
            <a:endParaRPr lang="cs-CZ" sz="9600" b="1" dirty="0">
              <a:solidFill>
                <a:prstClr val="black"/>
              </a:solidFill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en-US" sz="9600" b="1" dirty="0" err="1" smtClean="0">
                <a:solidFill>
                  <a:prstClr val="black"/>
                </a:solidFill>
              </a:rPr>
              <a:t>Autor</a:t>
            </a:r>
            <a:r>
              <a:rPr lang="sk-SK" sz="9600" dirty="0" smtClean="0">
                <a:solidFill>
                  <a:prstClr val="black"/>
                </a:solidFill>
              </a:rPr>
              <a:t>: </a:t>
            </a:r>
            <a:r>
              <a:rPr lang="sk-SK" sz="9600" dirty="0">
                <a:solidFill>
                  <a:prstClr val="black"/>
                </a:solidFill>
              </a:rPr>
              <a:t>Mgr. </a:t>
            </a:r>
            <a:r>
              <a:rPr lang="sk-SK" sz="9600" dirty="0" smtClean="0">
                <a:solidFill>
                  <a:prstClr val="black"/>
                </a:solidFill>
              </a:rPr>
              <a:t>Helena </a:t>
            </a:r>
            <a:r>
              <a:rPr lang="sk-SK" sz="9600" dirty="0" err="1" smtClean="0">
                <a:solidFill>
                  <a:prstClr val="black"/>
                </a:solidFill>
              </a:rPr>
              <a:t>Kačmárová</a:t>
            </a:r>
            <a:endParaRPr lang="cs-CZ" sz="9600" dirty="0">
              <a:solidFill>
                <a:prstClr val="black"/>
              </a:solidFill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6882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9" t="34704" r="2598" b="34535"/>
          <a:stretch/>
        </p:blipFill>
        <p:spPr>
          <a:xfrm>
            <a:off x="2380196" y="2813212"/>
            <a:ext cx="947058" cy="426645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12" t="34525" r="13310" b="40968"/>
          <a:stretch/>
        </p:blipFill>
        <p:spPr>
          <a:xfrm>
            <a:off x="7164880" y="3026534"/>
            <a:ext cx="993818" cy="326580"/>
          </a:xfrm>
          <a:prstGeom prst="rect">
            <a:avLst/>
          </a:prstGeom>
        </p:spPr>
      </p:pic>
      <p:pic>
        <p:nvPicPr>
          <p:cNvPr id="6" name="Obrázok 5"/>
          <p:cNvPicPr>
            <a:picLocks noChangeAspect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9" t="34704" r="2598" b="34535"/>
          <a:stretch/>
        </p:blipFill>
        <p:spPr>
          <a:xfrm>
            <a:off x="3689710" y="2825990"/>
            <a:ext cx="918693" cy="413867"/>
          </a:xfrm>
          <a:prstGeom prst="rect">
            <a:avLst/>
          </a:prstGeom>
        </p:spPr>
      </p:pic>
      <p:pic>
        <p:nvPicPr>
          <p:cNvPr id="7" name="Obrázok 6"/>
          <p:cNvPicPr>
            <a:picLocks noChangeAspect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9" t="34704" r="2598" b="34535"/>
          <a:stretch/>
        </p:blipFill>
        <p:spPr>
          <a:xfrm>
            <a:off x="3655747" y="3409479"/>
            <a:ext cx="918693" cy="413867"/>
          </a:xfrm>
          <a:prstGeom prst="rect">
            <a:avLst/>
          </a:prstGeom>
        </p:spPr>
      </p:pic>
      <p:pic>
        <p:nvPicPr>
          <p:cNvPr id="8" name="Obrázok 7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9" t="34704" r="2598" b="34535"/>
          <a:stretch/>
        </p:blipFill>
        <p:spPr>
          <a:xfrm>
            <a:off x="2424804" y="3409479"/>
            <a:ext cx="967780" cy="435980"/>
          </a:xfrm>
          <a:prstGeom prst="rect">
            <a:avLst/>
          </a:prstGeom>
        </p:spPr>
      </p:pic>
      <p:pic>
        <p:nvPicPr>
          <p:cNvPr id="9" name="Obrázok 8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AFAF8"/>
              </a:clrFrom>
              <a:clrTo>
                <a:srgbClr val="FAFA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12" t="34525" r="13310" b="40968"/>
          <a:stretch/>
        </p:blipFill>
        <p:spPr>
          <a:xfrm>
            <a:off x="7164880" y="3678351"/>
            <a:ext cx="993818" cy="326580"/>
          </a:xfrm>
          <a:prstGeom prst="rect">
            <a:avLst/>
          </a:prstGeom>
        </p:spPr>
      </p:pic>
      <p:pic>
        <p:nvPicPr>
          <p:cNvPr id="10" name="Obrázok 9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9740" y="2210793"/>
            <a:ext cx="2107092" cy="2955701"/>
          </a:xfrm>
          <a:prstGeom prst="rect">
            <a:avLst/>
          </a:prstGeom>
        </p:spPr>
      </p:pic>
      <p:pic>
        <p:nvPicPr>
          <p:cNvPr id="11" name="Obrázok 10"/>
          <p:cNvPicPr>
            <a:picLocks noChangeAspect="1"/>
          </p:cNvPicPr>
          <p:nvPr/>
        </p:nvPicPr>
        <p:blipFill rotWithShape="1"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27" t="7787" r="26755" b="7611"/>
          <a:stretch/>
        </p:blipFill>
        <p:spPr>
          <a:xfrm>
            <a:off x="453424" y="2088444"/>
            <a:ext cx="1674254" cy="3078050"/>
          </a:xfrm>
          <a:prstGeom prst="rect">
            <a:avLst/>
          </a:prstGeom>
        </p:spPr>
      </p:pic>
      <p:sp>
        <p:nvSpPr>
          <p:cNvPr id="12" name="Ovál 11"/>
          <p:cNvSpPr/>
          <p:nvPr/>
        </p:nvSpPr>
        <p:spPr>
          <a:xfrm>
            <a:off x="2127678" y="2336082"/>
            <a:ext cx="2843181" cy="2267668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4" name="Ovál 13"/>
          <p:cNvSpPr/>
          <p:nvPr/>
        </p:nvSpPr>
        <p:spPr>
          <a:xfrm>
            <a:off x="6416294" y="2701297"/>
            <a:ext cx="2490990" cy="1876182"/>
          </a:xfrm>
          <a:prstGeom prst="ellipse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5" name="Ovál 14"/>
          <p:cNvSpPr/>
          <p:nvPr/>
        </p:nvSpPr>
        <p:spPr>
          <a:xfrm>
            <a:off x="4069723" y="4426511"/>
            <a:ext cx="3232597" cy="223186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6" name="BlokTextu 15"/>
          <p:cNvSpPr txBox="1"/>
          <p:nvPr/>
        </p:nvSpPr>
        <p:spPr>
          <a:xfrm>
            <a:off x="4352264" y="1524777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4000" b="1" dirty="0" smtClean="0"/>
              <a:t>4</a:t>
            </a:r>
            <a:endParaRPr lang="sk-SK" sz="4000" b="1" dirty="0"/>
          </a:p>
        </p:txBody>
      </p:sp>
      <p:sp>
        <p:nvSpPr>
          <p:cNvPr id="17" name="BlokTextu 16"/>
          <p:cNvSpPr txBox="1"/>
          <p:nvPr/>
        </p:nvSpPr>
        <p:spPr>
          <a:xfrm>
            <a:off x="4970859" y="1504377"/>
            <a:ext cx="439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4000" b="1" dirty="0" smtClean="0"/>
              <a:t>+</a:t>
            </a:r>
            <a:endParaRPr lang="sk-SK" sz="4000" b="1" dirty="0"/>
          </a:p>
        </p:txBody>
      </p:sp>
      <p:sp>
        <p:nvSpPr>
          <p:cNvPr id="18" name="BlokTextu 17"/>
          <p:cNvSpPr txBox="1"/>
          <p:nvPr/>
        </p:nvSpPr>
        <p:spPr>
          <a:xfrm>
            <a:off x="5608535" y="1524777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4000" b="1" dirty="0" smtClean="0"/>
              <a:t>2</a:t>
            </a:r>
            <a:endParaRPr lang="sk-SK" sz="4000" b="1" dirty="0"/>
          </a:p>
        </p:txBody>
      </p:sp>
      <p:sp>
        <p:nvSpPr>
          <p:cNvPr id="19" name="BlokTextu 18"/>
          <p:cNvSpPr txBox="1"/>
          <p:nvPr/>
        </p:nvSpPr>
        <p:spPr>
          <a:xfrm>
            <a:off x="6234319" y="1507525"/>
            <a:ext cx="439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4000" b="1" dirty="0" smtClean="0"/>
              <a:t>=</a:t>
            </a:r>
            <a:endParaRPr lang="sk-SK" sz="4000" b="1" dirty="0"/>
          </a:p>
        </p:txBody>
      </p:sp>
      <p:sp>
        <p:nvSpPr>
          <p:cNvPr id="20" name="BlokTextu 19"/>
          <p:cNvSpPr txBox="1"/>
          <p:nvPr/>
        </p:nvSpPr>
        <p:spPr>
          <a:xfrm>
            <a:off x="6864806" y="1565467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4000" b="1" dirty="0" smtClean="0"/>
              <a:t>6</a:t>
            </a:r>
            <a:endParaRPr lang="sk-SK" sz="4000" b="1" dirty="0"/>
          </a:p>
        </p:txBody>
      </p:sp>
      <p:sp>
        <p:nvSpPr>
          <p:cNvPr id="21" name="BlokTextu 20"/>
          <p:cNvSpPr txBox="1"/>
          <p:nvPr/>
        </p:nvSpPr>
        <p:spPr>
          <a:xfrm>
            <a:off x="7804597" y="6053070"/>
            <a:ext cx="30478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smtClean="0"/>
              <a:t>Spolu je 6 cukríkov.</a:t>
            </a:r>
            <a:endParaRPr lang="sk-SK" sz="2800" b="1" dirty="0"/>
          </a:p>
        </p:txBody>
      </p:sp>
      <p:sp>
        <p:nvSpPr>
          <p:cNvPr id="22" name="BlokTextu 21"/>
          <p:cNvSpPr txBox="1"/>
          <p:nvPr/>
        </p:nvSpPr>
        <p:spPr>
          <a:xfrm>
            <a:off x="214924" y="613567"/>
            <a:ext cx="49518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000" b="1" u="sng" dirty="0" smtClean="0"/>
              <a:t>Úloha:1</a:t>
            </a:r>
            <a:r>
              <a:rPr lang="sk-SK" sz="2000" b="1" dirty="0" smtClean="0"/>
              <a:t>   </a:t>
            </a:r>
            <a:r>
              <a:rPr lang="sk-SK" sz="2400" b="1" dirty="0" smtClean="0"/>
              <a:t>V Petrovej miske sú 4 cukríky.</a:t>
            </a:r>
            <a:endParaRPr lang="sk-SK" sz="2400" b="1" dirty="0"/>
          </a:p>
        </p:txBody>
      </p:sp>
      <p:sp>
        <p:nvSpPr>
          <p:cNvPr id="23" name="BlokTextu 22"/>
          <p:cNvSpPr txBox="1"/>
          <p:nvPr/>
        </p:nvSpPr>
        <p:spPr>
          <a:xfrm>
            <a:off x="5533749" y="651541"/>
            <a:ext cx="31046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400" b="1" dirty="0" smtClean="0"/>
              <a:t>V Lukášovej  2 cukríky. </a:t>
            </a:r>
            <a:endParaRPr lang="sk-SK" sz="2400" b="1" dirty="0"/>
          </a:p>
        </p:txBody>
      </p:sp>
      <p:sp>
        <p:nvSpPr>
          <p:cNvPr id="24" name="BlokTextu 23"/>
          <p:cNvSpPr txBox="1"/>
          <p:nvPr/>
        </p:nvSpPr>
        <p:spPr>
          <a:xfrm>
            <a:off x="1230220" y="1075232"/>
            <a:ext cx="4444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400" b="1" dirty="0" smtClean="0"/>
              <a:t>Koľko je všetkých cukríkov spolu?</a:t>
            </a:r>
            <a:endParaRPr lang="sk-SK" sz="2400" b="1" dirty="0"/>
          </a:p>
        </p:txBody>
      </p:sp>
      <p:cxnSp>
        <p:nvCxnSpPr>
          <p:cNvPr id="26" name="Rovná spojovacia šípka 25"/>
          <p:cNvCxnSpPr/>
          <p:nvPr/>
        </p:nvCxnSpPr>
        <p:spPr>
          <a:xfrm>
            <a:off x="3327254" y="4603750"/>
            <a:ext cx="821802" cy="593327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ovná spojovacia šípka 28"/>
          <p:cNvCxnSpPr>
            <a:stCxn id="14" idx="4"/>
          </p:cNvCxnSpPr>
          <p:nvPr/>
        </p:nvCxnSpPr>
        <p:spPr>
          <a:xfrm flipH="1">
            <a:off x="7235094" y="4577479"/>
            <a:ext cx="426695" cy="589015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5091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3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3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1000"/>
                            </p:stCondLst>
                            <p:childTnLst>
                              <p:par>
                                <p:cTn id="4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300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000"/>
                            </p:stCondLst>
                            <p:childTnLst>
                              <p:par>
                                <p:cTn id="76" presetID="42" presetClass="path" presetSubtype="0" accel="50000" decel="5000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animMotion origin="layout" path="M -1.66667E-6 4.81481E-6 L 0.15482 0.33657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34" y="168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2000"/>
                            </p:stCondLst>
                            <p:childTnLst>
                              <p:par>
                                <p:cTn id="7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-3.7037E-6 L 0.1629 0.31667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38" y="15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4000"/>
                            </p:stCondLst>
                            <p:childTnLst>
                              <p:par>
                                <p:cTn id="8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3.7037E-7 L 0.1155 0.24722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68" y="12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6000"/>
                            </p:stCondLst>
                            <p:childTnLst>
                              <p:par>
                                <p:cTn id="8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4.81481E-6 L 0.13464 0.39561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32" y="197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8000"/>
                            </p:stCondLst>
                            <p:childTnLst>
                              <p:par>
                                <p:cTn id="8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3.7037E-6 L -0.12722 0.29027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67" y="145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0000"/>
                            </p:stCondLst>
                            <p:childTnLst>
                              <p:par>
                                <p:cTn id="9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4.81481E-6 L -0.09701 0.29699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57" y="148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32000"/>
                            </p:stCondLst>
                            <p:childTnLst>
                              <p:par>
                                <p:cTn id="94" presetID="2" presetClass="entr" presetSubtype="2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39000"/>
                            </p:stCondLst>
                            <p:childTnLst>
                              <p:par>
                                <p:cTn id="9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42000"/>
                            </p:stCondLst>
                            <p:childTnLst>
                              <p:par>
                                <p:cTn id="10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45000"/>
                            </p:stCondLst>
                            <p:childTnLst>
                              <p:par>
                                <p:cTn id="10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48000"/>
                            </p:stCondLst>
                            <p:childTnLst>
                              <p:par>
                                <p:cTn id="1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1000"/>
                            </p:stCondLst>
                            <p:childTnLst>
                              <p:par>
                                <p:cTn id="119" presetID="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5" grpId="0" animBg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61" r="1809" b="72195"/>
          <a:stretch/>
        </p:blipFill>
        <p:spPr>
          <a:xfrm>
            <a:off x="2881665" y="2259873"/>
            <a:ext cx="6884124" cy="1149532"/>
          </a:xfrm>
          <a:prstGeom prst="rect">
            <a:avLst/>
          </a:prstGeom>
        </p:spPr>
      </p:pic>
      <p:sp>
        <p:nvSpPr>
          <p:cNvPr id="3" name="Ovál 2"/>
          <p:cNvSpPr/>
          <p:nvPr/>
        </p:nvSpPr>
        <p:spPr>
          <a:xfrm>
            <a:off x="5046508" y="2869662"/>
            <a:ext cx="679268" cy="57476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Kruhová šípka 10"/>
          <p:cNvSpPr/>
          <p:nvPr/>
        </p:nvSpPr>
        <p:spPr>
          <a:xfrm>
            <a:off x="5286431" y="1891205"/>
            <a:ext cx="815775" cy="978408"/>
          </a:xfrm>
          <a:prstGeom prst="circularArrow">
            <a:avLst/>
          </a:prstGeom>
          <a:solidFill>
            <a:srgbClr val="FF0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12" name="Kruhová šípka 11"/>
          <p:cNvSpPr/>
          <p:nvPr/>
        </p:nvSpPr>
        <p:spPr>
          <a:xfrm>
            <a:off x="5895542" y="1891156"/>
            <a:ext cx="743798" cy="978408"/>
          </a:xfrm>
          <a:prstGeom prst="circularArrow">
            <a:avLst/>
          </a:prstGeom>
          <a:solidFill>
            <a:srgbClr val="FF0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13" name="Kruhová šípka 12"/>
          <p:cNvSpPr/>
          <p:nvPr/>
        </p:nvSpPr>
        <p:spPr>
          <a:xfrm>
            <a:off x="7038697" y="1896816"/>
            <a:ext cx="815775" cy="978408"/>
          </a:xfrm>
          <a:prstGeom prst="circularArrow">
            <a:avLst/>
          </a:prstGeom>
          <a:solidFill>
            <a:srgbClr val="FF0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14" name="Kruhová šípka 13"/>
          <p:cNvSpPr/>
          <p:nvPr/>
        </p:nvSpPr>
        <p:spPr>
          <a:xfrm>
            <a:off x="6441768" y="1891156"/>
            <a:ext cx="815775" cy="978408"/>
          </a:xfrm>
          <a:prstGeom prst="circularArrow">
            <a:avLst/>
          </a:prstGeom>
          <a:solidFill>
            <a:srgbClr val="FF0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15" name="Kruhová šípka 14"/>
          <p:cNvSpPr/>
          <p:nvPr/>
        </p:nvSpPr>
        <p:spPr>
          <a:xfrm>
            <a:off x="7597105" y="1891156"/>
            <a:ext cx="794501" cy="978408"/>
          </a:xfrm>
          <a:prstGeom prst="circularArrow">
            <a:avLst/>
          </a:prstGeom>
          <a:solidFill>
            <a:srgbClr val="FF0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31" name="BlokTextu 30"/>
          <p:cNvSpPr txBox="1"/>
          <p:nvPr/>
        </p:nvSpPr>
        <p:spPr>
          <a:xfrm>
            <a:off x="701940" y="493047"/>
            <a:ext cx="8162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2400" b="1" u="sng" dirty="0" smtClean="0"/>
              <a:t>Úloha:2</a:t>
            </a:r>
            <a:r>
              <a:rPr lang="sk-SK" sz="2400" b="1" dirty="0" smtClean="0"/>
              <a:t>     Sára má 4 €.  Janka má o 5 € viac. Koľko € má Janka ?</a:t>
            </a:r>
            <a:endParaRPr lang="sk-SK" sz="2400" b="1" dirty="0"/>
          </a:p>
        </p:txBody>
      </p:sp>
      <p:sp>
        <p:nvSpPr>
          <p:cNvPr id="32" name="BlokTextu 31"/>
          <p:cNvSpPr txBox="1"/>
          <p:nvPr/>
        </p:nvSpPr>
        <p:spPr>
          <a:xfrm>
            <a:off x="5168348" y="4333461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3200" b="1" dirty="0" smtClean="0"/>
              <a:t>4</a:t>
            </a:r>
            <a:endParaRPr lang="sk-SK" sz="3200" b="1" dirty="0"/>
          </a:p>
        </p:txBody>
      </p:sp>
      <p:sp>
        <p:nvSpPr>
          <p:cNvPr id="33" name="BlokTextu 32"/>
          <p:cNvSpPr txBox="1"/>
          <p:nvPr/>
        </p:nvSpPr>
        <p:spPr>
          <a:xfrm>
            <a:off x="5560657" y="4345849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3200" b="1" dirty="0" smtClean="0"/>
              <a:t>+</a:t>
            </a:r>
            <a:endParaRPr lang="sk-SK" sz="3200" b="1" dirty="0"/>
          </a:p>
        </p:txBody>
      </p:sp>
      <p:sp>
        <p:nvSpPr>
          <p:cNvPr id="34" name="BlokTextu 33"/>
          <p:cNvSpPr txBox="1"/>
          <p:nvPr/>
        </p:nvSpPr>
        <p:spPr>
          <a:xfrm>
            <a:off x="5969218" y="4315028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3200" b="1" dirty="0" smtClean="0"/>
              <a:t>5</a:t>
            </a:r>
            <a:endParaRPr lang="sk-SK" sz="3200" b="1" dirty="0"/>
          </a:p>
        </p:txBody>
      </p:sp>
      <p:sp>
        <p:nvSpPr>
          <p:cNvPr id="35" name="BlokTextu 34"/>
          <p:cNvSpPr txBox="1"/>
          <p:nvPr/>
        </p:nvSpPr>
        <p:spPr>
          <a:xfrm>
            <a:off x="6355321" y="4333461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3200" b="1" dirty="0" smtClean="0"/>
              <a:t>=</a:t>
            </a:r>
            <a:endParaRPr lang="sk-SK" sz="3200" b="1" dirty="0"/>
          </a:p>
        </p:txBody>
      </p:sp>
      <p:sp>
        <p:nvSpPr>
          <p:cNvPr id="36" name="BlokTextu 35"/>
          <p:cNvSpPr txBox="1"/>
          <p:nvPr/>
        </p:nvSpPr>
        <p:spPr>
          <a:xfrm>
            <a:off x="6757675" y="429774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3200" b="1" dirty="0" smtClean="0"/>
              <a:t>9</a:t>
            </a:r>
            <a:endParaRPr lang="sk-SK" sz="3200" b="1" dirty="0"/>
          </a:p>
        </p:txBody>
      </p:sp>
      <p:sp>
        <p:nvSpPr>
          <p:cNvPr id="5" name="Ovál 4"/>
          <p:cNvSpPr/>
          <p:nvPr/>
        </p:nvSpPr>
        <p:spPr>
          <a:xfrm>
            <a:off x="5256279" y="2478078"/>
            <a:ext cx="278307" cy="26104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Ovál 5"/>
          <p:cNvSpPr/>
          <p:nvPr/>
        </p:nvSpPr>
        <p:spPr>
          <a:xfrm>
            <a:off x="8188599" y="2478078"/>
            <a:ext cx="262802" cy="236081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Ovál 6"/>
          <p:cNvSpPr/>
          <p:nvPr/>
        </p:nvSpPr>
        <p:spPr>
          <a:xfrm>
            <a:off x="7960735" y="2834541"/>
            <a:ext cx="711481" cy="609887"/>
          </a:xfrm>
          <a:prstGeom prst="ellipse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BlokTextu 7"/>
          <p:cNvSpPr txBox="1"/>
          <p:nvPr/>
        </p:nvSpPr>
        <p:spPr>
          <a:xfrm>
            <a:off x="4927362" y="5282293"/>
            <a:ext cx="24767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3200" b="1" dirty="0" smtClean="0"/>
              <a:t>Janka má 9 €.</a:t>
            </a:r>
            <a:endParaRPr lang="sk-SK" sz="3200" b="1" dirty="0"/>
          </a:p>
        </p:txBody>
      </p:sp>
      <p:pic>
        <p:nvPicPr>
          <p:cNvPr id="17" name="Obrázok 16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285"/>
          <a:stretch/>
        </p:blipFill>
        <p:spPr>
          <a:xfrm>
            <a:off x="701940" y="3662238"/>
            <a:ext cx="1285414" cy="1978152"/>
          </a:xfrm>
          <a:prstGeom prst="rect">
            <a:avLst/>
          </a:prstGeom>
        </p:spPr>
      </p:pic>
      <p:pic>
        <p:nvPicPr>
          <p:cNvPr id="18" name="Obrázok 1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23" r="42419" b="9177"/>
          <a:stretch/>
        </p:blipFill>
        <p:spPr>
          <a:xfrm>
            <a:off x="9797472" y="3556805"/>
            <a:ext cx="1588522" cy="2189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66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3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4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9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1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3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7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90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4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45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50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55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6000"/>
                            </p:stCondLst>
                            <p:childTnLst>
                              <p:par>
                                <p:cTn id="61" presetID="2" presetClass="entr" presetSubtype="4" fill="hold" grpId="0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31" grpId="0"/>
      <p:bldP spid="32" grpId="0"/>
      <p:bldP spid="33" grpId="0"/>
      <p:bldP spid="34" grpId="0"/>
      <p:bldP spid="35" grpId="0"/>
      <p:bldP spid="36" grpId="0"/>
      <p:bldP spid="5" grpId="0" animBg="1"/>
      <p:bldP spid="6" grpId="0" animBg="1"/>
      <p:bldP spid="7" grpId="0" animBg="1"/>
      <p:bldP spid="8" grpId="0"/>
    </p:bld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76</Words>
  <Application>Microsoft Office PowerPoint</Application>
  <PresentationFormat>Širokouhlá</PresentationFormat>
  <Paragraphs>20</Paragraphs>
  <Slides>3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Motív Office</vt:lpstr>
      <vt:lpstr>Sčítanie do 10 – statický model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Helena Kačmárová</dc:creator>
  <cp:lastModifiedBy>Užívateľ</cp:lastModifiedBy>
  <cp:revision>28</cp:revision>
  <dcterms:created xsi:type="dcterms:W3CDTF">2018-08-16T16:13:14Z</dcterms:created>
  <dcterms:modified xsi:type="dcterms:W3CDTF">2019-09-23T08:53:58Z</dcterms:modified>
</cp:coreProperties>
</file>