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6" r:id="rId3"/>
    <p:sldId id="257" r:id="rId4"/>
  </p:sldIdLst>
  <p:sldSz cx="12192000" cy="6858000"/>
  <p:notesSz cx="6858000" cy="9144000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FF00"/>
    <a:srgbClr val="66FFFF"/>
    <a:srgbClr val="FF0066"/>
    <a:srgbClr val="0000FF"/>
    <a:srgbClr val="FF9933"/>
    <a:srgbClr val="FFABFF"/>
    <a:srgbClr val="66FF99"/>
    <a:srgbClr val="FFFF4F"/>
    <a:srgbClr val="FFFF00"/>
    <a:srgbClr val="FF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69" d="100"/>
          <a:sy n="69" d="100"/>
        </p:scale>
        <p:origin x="564" y="4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k-SK"/>
              <a:t>Upravte štýly predlohy textu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k-SK"/>
              <a:t>Kliknutím upravte štýl predlohy podnadpisov</a:t>
            </a:r>
          </a:p>
        </p:txBody>
      </p:sp>
      <p:sp>
        <p:nvSpPr>
          <p:cNvPr id="4" name="Zástupný objekt pre dá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C24A80-62FE-4BFB-A9CB-4C1AE129854E}" type="datetimeFigureOut">
              <a:rPr lang="sk-SK" smtClean="0"/>
              <a:t>24.9.2019</a:t>
            </a:fld>
            <a:endParaRPr lang="sk-SK"/>
          </a:p>
        </p:txBody>
      </p:sp>
      <p:sp>
        <p:nvSpPr>
          <p:cNvPr id="5" name="Zástupný objekt pre pät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objekt pre číslo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083725-CB0D-4544-9BBB-BCA1C50A5CA2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5020474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Upravte štýly predlohy textu</a:t>
            </a:r>
          </a:p>
        </p:txBody>
      </p:sp>
      <p:sp>
        <p:nvSpPr>
          <p:cNvPr id="3" name="Zástupný objekt pre z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objekt pre dá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C24A80-62FE-4BFB-A9CB-4C1AE129854E}" type="datetimeFigureOut">
              <a:rPr lang="sk-SK" smtClean="0"/>
              <a:t>24.9.2019</a:t>
            </a:fld>
            <a:endParaRPr lang="sk-SK"/>
          </a:p>
        </p:txBody>
      </p:sp>
      <p:sp>
        <p:nvSpPr>
          <p:cNvPr id="5" name="Zástupný objekt pre pät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objekt pre číslo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083725-CB0D-4544-9BBB-BCA1C50A5CA2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6716869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k-SK"/>
              <a:t>Upravte štýly predlohy textu</a:t>
            </a:r>
          </a:p>
        </p:txBody>
      </p:sp>
      <p:sp>
        <p:nvSpPr>
          <p:cNvPr id="3" name="Zástupný objekt pre zvislý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objekt pre dá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C24A80-62FE-4BFB-A9CB-4C1AE129854E}" type="datetimeFigureOut">
              <a:rPr lang="sk-SK" smtClean="0"/>
              <a:t>24.9.2019</a:t>
            </a:fld>
            <a:endParaRPr lang="sk-SK"/>
          </a:p>
        </p:txBody>
      </p:sp>
      <p:sp>
        <p:nvSpPr>
          <p:cNvPr id="5" name="Zástupný objekt pre pät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objekt pre číslo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083725-CB0D-4544-9BBB-BCA1C50A5CA2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394653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Upravte štýly predlohy textu</a:t>
            </a:r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objekt pre dá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C24A80-62FE-4BFB-A9CB-4C1AE129854E}" type="datetimeFigureOut">
              <a:rPr lang="sk-SK" smtClean="0"/>
              <a:t>24.9.2019</a:t>
            </a:fld>
            <a:endParaRPr lang="sk-SK"/>
          </a:p>
        </p:txBody>
      </p:sp>
      <p:sp>
        <p:nvSpPr>
          <p:cNvPr id="5" name="Zástupný objekt pre pät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objekt pre číslo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083725-CB0D-4544-9BBB-BCA1C50A5CA2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7621963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k-SK"/>
              <a:t>Upravte štýly predlohy textu</a:t>
            </a:r>
          </a:p>
        </p:txBody>
      </p:sp>
      <p:sp>
        <p:nvSpPr>
          <p:cNvPr id="3" name="Zástupný objekt pre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4" name="Zástupný objekt pre dá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C24A80-62FE-4BFB-A9CB-4C1AE129854E}" type="datetimeFigureOut">
              <a:rPr lang="sk-SK" smtClean="0"/>
              <a:t>24.9.2019</a:t>
            </a:fld>
            <a:endParaRPr lang="sk-SK"/>
          </a:p>
        </p:txBody>
      </p:sp>
      <p:sp>
        <p:nvSpPr>
          <p:cNvPr id="5" name="Zástupný objekt pre pät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objekt pre číslo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083725-CB0D-4544-9BBB-BCA1C50A5CA2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7564743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Upravte štýly predlohy textu</a:t>
            </a:r>
          </a:p>
        </p:txBody>
      </p:sp>
      <p:sp>
        <p:nvSpPr>
          <p:cNvPr id="3" name="Zástupný objekt pre obsah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objekt pre obsah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5" name="Zástupný objekt pre dá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C24A80-62FE-4BFB-A9CB-4C1AE129854E}" type="datetimeFigureOut">
              <a:rPr lang="sk-SK" smtClean="0"/>
              <a:t>24.9.2019</a:t>
            </a:fld>
            <a:endParaRPr lang="sk-SK"/>
          </a:p>
        </p:txBody>
      </p:sp>
      <p:sp>
        <p:nvSpPr>
          <p:cNvPr id="6" name="Zástupný objekt pre pät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objekt pre číslo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083725-CB0D-4544-9BBB-BCA1C50A5CA2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9828963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k-SK"/>
              <a:t>Upravte štýly predlohy textu</a:t>
            </a:r>
          </a:p>
        </p:txBody>
      </p:sp>
      <p:sp>
        <p:nvSpPr>
          <p:cNvPr id="3" name="Zástupný objekt pre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4" name="Zástupný objekt pre obsah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5" name="Zástupný objekt pre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6" name="Zástupný objekt pre obsah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7" name="Zástupný objekt pre dá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C24A80-62FE-4BFB-A9CB-4C1AE129854E}" type="datetimeFigureOut">
              <a:rPr lang="sk-SK" smtClean="0"/>
              <a:t>24.9.2019</a:t>
            </a:fld>
            <a:endParaRPr lang="sk-SK"/>
          </a:p>
        </p:txBody>
      </p:sp>
      <p:sp>
        <p:nvSpPr>
          <p:cNvPr id="8" name="Zástupný objekt pre pät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Zástupný objekt pre číslo snímky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083725-CB0D-4544-9BBB-BCA1C50A5CA2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7521156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Upravte štýly predlohy textu</a:t>
            </a:r>
          </a:p>
        </p:txBody>
      </p:sp>
      <p:sp>
        <p:nvSpPr>
          <p:cNvPr id="3" name="Zástupný objekt pre dá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C24A80-62FE-4BFB-A9CB-4C1AE129854E}" type="datetimeFigureOut">
              <a:rPr lang="sk-SK" smtClean="0"/>
              <a:t>24.9.2019</a:t>
            </a:fld>
            <a:endParaRPr lang="sk-SK"/>
          </a:p>
        </p:txBody>
      </p:sp>
      <p:sp>
        <p:nvSpPr>
          <p:cNvPr id="4" name="Zástupný objekt pre pät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Zástupný objekt pre číslo snímky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083725-CB0D-4544-9BBB-BCA1C50A5CA2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6735686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dá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C24A80-62FE-4BFB-A9CB-4C1AE129854E}" type="datetimeFigureOut">
              <a:rPr lang="sk-SK" smtClean="0"/>
              <a:t>24.9.2019</a:t>
            </a:fld>
            <a:endParaRPr lang="sk-SK"/>
          </a:p>
        </p:txBody>
      </p:sp>
      <p:sp>
        <p:nvSpPr>
          <p:cNvPr id="3" name="Zástupný objekt pre pät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objekt pre číslo snímky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083725-CB0D-4544-9BBB-BCA1C50A5CA2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8539602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k-SK"/>
              <a:t>Upravte štýly predlohy textu</a:t>
            </a:r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objekt pre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5" name="Zástupný objekt pre dá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C24A80-62FE-4BFB-A9CB-4C1AE129854E}" type="datetimeFigureOut">
              <a:rPr lang="sk-SK" smtClean="0"/>
              <a:t>24.9.2019</a:t>
            </a:fld>
            <a:endParaRPr lang="sk-SK"/>
          </a:p>
        </p:txBody>
      </p:sp>
      <p:sp>
        <p:nvSpPr>
          <p:cNvPr id="6" name="Zástupný objekt pre pät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objekt pre číslo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083725-CB0D-4544-9BBB-BCA1C50A5CA2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922204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k-SK"/>
              <a:t>Upravte štýly predlohy textu</a:t>
            </a:r>
          </a:p>
        </p:txBody>
      </p:sp>
      <p:sp>
        <p:nvSpPr>
          <p:cNvPr id="3" name="Zástupný objekt pre obrázok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k-SK"/>
          </a:p>
        </p:txBody>
      </p:sp>
      <p:sp>
        <p:nvSpPr>
          <p:cNvPr id="4" name="Zástupný objekt pre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5" name="Zástupný objekt pre dá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C24A80-62FE-4BFB-A9CB-4C1AE129854E}" type="datetimeFigureOut">
              <a:rPr lang="sk-SK" smtClean="0"/>
              <a:t>24.9.2019</a:t>
            </a:fld>
            <a:endParaRPr lang="sk-SK"/>
          </a:p>
        </p:txBody>
      </p:sp>
      <p:sp>
        <p:nvSpPr>
          <p:cNvPr id="6" name="Zástupný objekt pre pät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objekt pre číslo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083725-CB0D-4544-9BBB-BCA1C50A5CA2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4540092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k-SK"/>
              <a:t>Upravte štýly predlohy textu</a:t>
            </a:r>
          </a:p>
        </p:txBody>
      </p:sp>
      <p:sp>
        <p:nvSpPr>
          <p:cNvPr id="3" name="Zástupný objekt pre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objekt pre dá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C24A80-62FE-4BFB-A9CB-4C1AE129854E}" type="datetimeFigureOut">
              <a:rPr lang="sk-SK" smtClean="0"/>
              <a:t>24.9.2019</a:t>
            </a:fld>
            <a:endParaRPr lang="sk-SK"/>
          </a:p>
        </p:txBody>
      </p:sp>
      <p:sp>
        <p:nvSpPr>
          <p:cNvPr id="5" name="Zástupný objekt pre pät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k-SK"/>
          </a:p>
        </p:txBody>
      </p:sp>
      <p:sp>
        <p:nvSpPr>
          <p:cNvPr id="6" name="Zástupný objekt pre číslo snímky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083725-CB0D-4544-9BBB-BCA1C50A5CA2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5497932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k-S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A03482B-6C65-430F-B030-FCD19CAC35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98946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sk-SK" sz="6600" b="1" u="sng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SČÍTANIE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3417A298-7D81-49CD-982B-A32CCEC740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4267199"/>
            <a:ext cx="10515600" cy="22256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k-SK" sz="4300" b="1" dirty="0">
                <a:solidFill>
                  <a:schemeClr val="accent5">
                    <a:lumMod val="50000"/>
                  </a:schemeClr>
                </a:solidFill>
              </a:rPr>
              <a:t>Pedagogická fakulta UK Bratislava</a:t>
            </a:r>
          </a:p>
          <a:p>
            <a:pPr marL="0" indent="0">
              <a:buNone/>
            </a:pPr>
            <a:r>
              <a:rPr lang="sk-SK" sz="2600" b="1" dirty="0">
                <a:solidFill>
                  <a:schemeClr val="accent5">
                    <a:lumMod val="50000"/>
                  </a:schemeClr>
                </a:solidFill>
              </a:rPr>
              <a:t>Ústav pedagogických vied a </a:t>
            </a:r>
            <a:r>
              <a:rPr lang="sk-SK" sz="2600" b="1" dirty="0" smtClean="0">
                <a:solidFill>
                  <a:schemeClr val="accent5">
                    <a:lumMod val="50000"/>
                  </a:schemeClr>
                </a:solidFill>
              </a:rPr>
              <a:t>štúdií</a:t>
            </a:r>
            <a:endParaRPr lang="en-US" sz="2600" b="1" dirty="0" smtClean="0">
              <a:solidFill>
                <a:schemeClr val="accent5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sk-SK" sz="2600" b="1" dirty="0" smtClean="0">
                <a:solidFill>
                  <a:schemeClr val="accent5">
                    <a:lumMod val="50000"/>
                  </a:schemeClr>
                </a:solidFill>
              </a:rPr>
              <a:t>Katedra </a:t>
            </a:r>
            <a:r>
              <a:rPr lang="sk-SK" sz="2600" b="1" dirty="0">
                <a:solidFill>
                  <a:schemeClr val="accent5">
                    <a:lumMod val="50000"/>
                  </a:schemeClr>
                </a:solidFill>
              </a:rPr>
              <a:t>predprimárnej a primárnej pedagogiky</a:t>
            </a:r>
          </a:p>
          <a:p>
            <a:pPr marL="0" indent="0">
              <a:buNone/>
            </a:pPr>
            <a:r>
              <a:rPr lang="en-US" sz="2600" b="1" dirty="0" err="1" smtClean="0">
                <a:solidFill>
                  <a:schemeClr val="accent5">
                    <a:lumMod val="50000"/>
                  </a:schemeClr>
                </a:solidFill>
              </a:rPr>
              <a:t>Autor</a:t>
            </a:r>
            <a:r>
              <a:rPr lang="sk-SK" sz="2600" b="1" dirty="0" smtClean="0">
                <a:solidFill>
                  <a:schemeClr val="accent5">
                    <a:lumMod val="50000"/>
                  </a:schemeClr>
                </a:solidFill>
              </a:rPr>
              <a:t>:  </a:t>
            </a:r>
            <a:r>
              <a:rPr lang="sk-SK" sz="2600" dirty="0">
                <a:solidFill>
                  <a:schemeClr val="accent5">
                    <a:lumMod val="50000"/>
                  </a:schemeClr>
                </a:solidFill>
              </a:rPr>
              <a:t>Mgr. Barbora Riedl</a:t>
            </a:r>
          </a:p>
          <a:p>
            <a:pPr marL="0" indent="0">
              <a:buNone/>
            </a:pP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1857376934"/>
      </p:ext>
    </p:extLst>
  </p:cSld>
  <p:clrMapOvr>
    <a:masterClrMapping/>
  </p:clrMapOvr>
  <mc:AlternateContent xmlns:mc="http://schemas.openxmlformats.org/markup-compatibility/2006">
    <mc:Choice xmlns=""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4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>
          <a:xfrm>
            <a:off x="3351651" y="0"/>
            <a:ext cx="5771213" cy="549275"/>
          </a:xfrm>
        </p:spPr>
        <p:txBody>
          <a:bodyPr>
            <a:normAutofit fontScale="90000"/>
          </a:bodyPr>
          <a:lstStyle/>
          <a:p>
            <a:pPr algn="ctr"/>
            <a:r>
              <a:rPr lang="sk-SK" sz="2800" b="1" u="sng" dirty="0">
                <a:solidFill>
                  <a:srgbClr val="002060"/>
                </a:solidFill>
              </a:rPr>
              <a:t>Statický model – neusporiadaná množina</a:t>
            </a:r>
          </a:p>
        </p:txBody>
      </p:sp>
      <p:sp>
        <p:nvSpPr>
          <p:cNvPr id="7" name="BlokTextu 6"/>
          <p:cNvSpPr txBox="1"/>
          <p:nvPr/>
        </p:nvSpPr>
        <p:spPr>
          <a:xfrm>
            <a:off x="0" y="483494"/>
            <a:ext cx="12192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k-SK" sz="2400" dirty="0">
                <a:solidFill>
                  <a:srgbClr val="002060"/>
                </a:solidFill>
              </a:rPr>
              <a:t>Danka má náhrdelník s 5 korálikmi. Janka má náhrdelník so 4 korálikmi. </a:t>
            </a:r>
          </a:p>
          <a:p>
            <a:pPr algn="ctr"/>
            <a:r>
              <a:rPr lang="sk-SK" sz="2400" dirty="0">
                <a:solidFill>
                  <a:srgbClr val="002060"/>
                </a:solidFill>
              </a:rPr>
              <a:t>Koľko korálikov majú Danka a Janka spolu?</a:t>
            </a:r>
            <a:endParaRPr lang="sk-SK" sz="2400" dirty="0"/>
          </a:p>
        </p:txBody>
      </p:sp>
      <p:sp>
        <p:nvSpPr>
          <p:cNvPr id="8" name="BlokTextu 7"/>
          <p:cNvSpPr txBox="1"/>
          <p:nvPr/>
        </p:nvSpPr>
        <p:spPr>
          <a:xfrm>
            <a:off x="2618282" y="6130977"/>
            <a:ext cx="69554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400" dirty="0">
                <a:solidFill>
                  <a:srgbClr val="002060"/>
                </a:solidFill>
              </a:rPr>
              <a:t>Danka a Janka majú spolu 9 korálikov. </a:t>
            </a:r>
            <a:endParaRPr lang="sk-SK" sz="2400" dirty="0">
              <a:solidFill>
                <a:srgbClr val="002060"/>
              </a:solidFill>
            </a:endParaRPr>
          </a:p>
        </p:txBody>
      </p:sp>
      <p:sp>
        <p:nvSpPr>
          <p:cNvPr id="9" name="BlokTextu 8"/>
          <p:cNvSpPr txBox="1"/>
          <p:nvPr/>
        </p:nvSpPr>
        <p:spPr>
          <a:xfrm>
            <a:off x="5326505" y="4747385"/>
            <a:ext cx="201987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4000" dirty="0">
                <a:solidFill>
                  <a:srgbClr val="002060"/>
                </a:solidFill>
              </a:rPr>
              <a:t>5 + 4 = 9</a:t>
            </a:r>
          </a:p>
        </p:txBody>
      </p:sp>
      <p:sp>
        <p:nvSpPr>
          <p:cNvPr id="10" name="BlokTextu 9"/>
          <p:cNvSpPr txBox="1"/>
          <p:nvPr/>
        </p:nvSpPr>
        <p:spPr>
          <a:xfrm>
            <a:off x="5326505" y="5431543"/>
            <a:ext cx="201987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4000" dirty="0">
                <a:solidFill>
                  <a:srgbClr val="002060"/>
                </a:solidFill>
              </a:rPr>
              <a:t>4 + 5 = 9</a:t>
            </a:r>
          </a:p>
        </p:txBody>
      </p:sp>
      <p:sp>
        <p:nvSpPr>
          <p:cNvPr id="11" name="BlokTextu 10"/>
          <p:cNvSpPr txBox="1"/>
          <p:nvPr/>
        </p:nvSpPr>
        <p:spPr>
          <a:xfrm>
            <a:off x="811944" y="1536375"/>
            <a:ext cx="119921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2800" b="1" dirty="0">
                <a:solidFill>
                  <a:srgbClr val="002060"/>
                </a:solidFill>
              </a:rPr>
              <a:t>Danka</a:t>
            </a:r>
          </a:p>
        </p:txBody>
      </p:sp>
      <p:sp>
        <p:nvSpPr>
          <p:cNvPr id="12" name="BlokTextu 11"/>
          <p:cNvSpPr txBox="1"/>
          <p:nvPr/>
        </p:nvSpPr>
        <p:spPr>
          <a:xfrm>
            <a:off x="10571003" y="1536375"/>
            <a:ext cx="101933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2800" b="1" dirty="0">
                <a:solidFill>
                  <a:srgbClr val="002060"/>
                </a:solidFill>
              </a:rPr>
              <a:t>Janka</a:t>
            </a:r>
          </a:p>
        </p:txBody>
      </p:sp>
      <p:pic>
        <p:nvPicPr>
          <p:cNvPr id="1026" name="Picture 2" descr="Uuyttyuo | photo | Clipart library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8950" y="2219622"/>
            <a:ext cx="2097415" cy="28663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Ovál 16"/>
          <p:cNvSpPr/>
          <p:nvPr/>
        </p:nvSpPr>
        <p:spPr>
          <a:xfrm>
            <a:off x="2920763" y="1948587"/>
            <a:ext cx="2614863" cy="2446606"/>
          </a:xfrm>
          <a:prstGeom prst="ellipse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>
              <a:noFill/>
            </a:endParaRPr>
          </a:p>
        </p:txBody>
      </p:sp>
      <p:pic>
        <p:nvPicPr>
          <p:cNvPr id="1030" name="Picture 6" descr="clipart girl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91236" y="2219622"/>
            <a:ext cx="2058025" cy="28134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8" name="Ovál 17"/>
          <p:cNvSpPr/>
          <p:nvPr/>
        </p:nvSpPr>
        <p:spPr>
          <a:xfrm>
            <a:off x="3793769" y="4146082"/>
            <a:ext cx="721895" cy="689810"/>
          </a:xfrm>
          <a:prstGeom prst="ellipse">
            <a:avLst/>
          </a:prstGeom>
          <a:gradFill flip="none" rotWithShape="1">
            <a:gsLst>
              <a:gs pos="0">
                <a:srgbClr val="66FFFF">
                  <a:shade val="30000"/>
                  <a:satMod val="115000"/>
                </a:srgbClr>
              </a:gs>
              <a:gs pos="50000">
                <a:srgbClr val="66FFFF">
                  <a:shade val="67500"/>
                  <a:satMod val="115000"/>
                </a:srgbClr>
              </a:gs>
              <a:gs pos="100000">
                <a:srgbClr val="66FFFF">
                  <a:shade val="100000"/>
                  <a:satMod val="115000"/>
                </a:srgbClr>
              </a:gs>
            </a:gsLst>
            <a:lin ang="108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pic>
        <p:nvPicPr>
          <p:cNvPr id="23" name="Obrázok 2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781917" y="1948587"/>
            <a:ext cx="2670279" cy="2499577"/>
          </a:xfrm>
          <a:prstGeom prst="rect">
            <a:avLst/>
          </a:prstGeom>
        </p:spPr>
      </p:pic>
      <p:sp>
        <p:nvSpPr>
          <p:cNvPr id="2" name="Ovál 1"/>
          <p:cNvSpPr/>
          <p:nvPr/>
        </p:nvSpPr>
        <p:spPr>
          <a:xfrm>
            <a:off x="3119212" y="3861716"/>
            <a:ext cx="674557" cy="701101"/>
          </a:xfrm>
          <a:prstGeom prst="ellipse">
            <a:avLst/>
          </a:prstGeom>
          <a:gradFill flip="none" rotWithShape="1">
            <a:gsLst>
              <a:gs pos="0">
                <a:srgbClr val="66FFFF">
                  <a:shade val="30000"/>
                  <a:satMod val="115000"/>
                </a:srgbClr>
              </a:gs>
              <a:gs pos="50000">
                <a:srgbClr val="66FFFF">
                  <a:shade val="67500"/>
                  <a:satMod val="115000"/>
                </a:srgbClr>
              </a:gs>
              <a:gs pos="100000">
                <a:srgbClr val="66FFFF">
                  <a:shade val="100000"/>
                  <a:satMod val="115000"/>
                </a:srgbClr>
              </a:gs>
            </a:gsLst>
            <a:lin ang="108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3" name="Ovál 2"/>
          <p:cNvSpPr/>
          <p:nvPr/>
        </p:nvSpPr>
        <p:spPr>
          <a:xfrm>
            <a:off x="4554296" y="3934497"/>
            <a:ext cx="721895" cy="681045"/>
          </a:xfrm>
          <a:prstGeom prst="ellipse">
            <a:avLst/>
          </a:prstGeom>
          <a:gradFill flip="none" rotWithShape="1">
            <a:gsLst>
              <a:gs pos="0">
                <a:srgbClr val="66FFFF">
                  <a:shade val="30000"/>
                  <a:satMod val="115000"/>
                </a:srgbClr>
              </a:gs>
              <a:gs pos="50000">
                <a:srgbClr val="66FFFF">
                  <a:shade val="67500"/>
                  <a:satMod val="115000"/>
                </a:srgbClr>
              </a:gs>
              <a:gs pos="100000">
                <a:srgbClr val="66FFFF">
                  <a:shade val="100000"/>
                  <a:satMod val="115000"/>
                </a:srgbClr>
              </a:gs>
            </a:gsLst>
            <a:lin ang="108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4" name="Ovál 3"/>
          <p:cNvSpPr/>
          <p:nvPr/>
        </p:nvSpPr>
        <p:spPr>
          <a:xfrm>
            <a:off x="4973713" y="3288040"/>
            <a:ext cx="790039" cy="710296"/>
          </a:xfrm>
          <a:prstGeom prst="ellipse">
            <a:avLst/>
          </a:prstGeom>
          <a:gradFill flip="none" rotWithShape="1">
            <a:gsLst>
              <a:gs pos="0">
                <a:srgbClr val="66FFFF">
                  <a:shade val="30000"/>
                  <a:satMod val="115000"/>
                </a:srgbClr>
              </a:gs>
              <a:gs pos="50000">
                <a:srgbClr val="66FFFF">
                  <a:shade val="67500"/>
                  <a:satMod val="115000"/>
                </a:srgbClr>
              </a:gs>
              <a:gs pos="100000">
                <a:srgbClr val="66FFFF">
                  <a:shade val="100000"/>
                  <a:satMod val="115000"/>
                </a:srgbClr>
              </a:gs>
            </a:gsLst>
            <a:lin ang="108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6" name="Ovál 5"/>
          <p:cNvSpPr/>
          <p:nvPr/>
        </p:nvSpPr>
        <p:spPr>
          <a:xfrm>
            <a:off x="2657636" y="3262777"/>
            <a:ext cx="694015" cy="709785"/>
          </a:xfrm>
          <a:prstGeom prst="ellipse">
            <a:avLst/>
          </a:prstGeom>
          <a:gradFill flip="none" rotWithShape="1">
            <a:gsLst>
              <a:gs pos="0">
                <a:srgbClr val="66FFFF">
                  <a:shade val="30000"/>
                  <a:satMod val="115000"/>
                </a:srgbClr>
              </a:gs>
              <a:gs pos="50000">
                <a:srgbClr val="66FFFF">
                  <a:shade val="67500"/>
                  <a:satMod val="115000"/>
                </a:srgbClr>
              </a:gs>
              <a:gs pos="100000">
                <a:srgbClr val="66FFFF">
                  <a:shade val="100000"/>
                  <a:satMod val="115000"/>
                </a:srgbClr>
              </a:gs>
            </a:gsLst>
            <a:lin ang="108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13" name="Ovál 12"/>
          <p:cNvSpPr/>
          <p:nvPr/>
        </p:nvSpPr>
        <p:spPr>
          <a:xfrm>
            <a:off x="7269477" y="3998336"/>
            <a:ext cx="740743" cy="689810"/>
          </a:xfrm>
          <a:prstGeom prst="ellipse">
            <a:avLst/>
          </a:prstGeom>
          <a:gradFill flip="none" rotWithShape="1">
            <a:gsLst>
              <a:gs pos="0">
                <a:srgbClr val="00FF00">
                  <a:shade val="30000"/>
                  <a:satMod val="115000"/>
                </a:srgbClr>
              </a:gs>
              <a:gs pos="50000">
                <a:srgbClr val="00FF00">
                  <a:shade val="67500"/>
                  <a:satMod val="115000"/>
                </a:srgbClr>
              </a:gs>
              <a:gs pos="100000">
                <a:srgbClr val="00FF00">
                  <a:shade val="100000"/>
                  <a:satMod val="115000"/>
                </a:srgbClr>
              </a:gs>
            </a:gsLst>
            <a:lin ang="108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14" name="Ovál 13"/>
          <p:cNvSpPr/>
          <p:nvPr/>
        </p:nvSpPr>
        <p:spPr>
          <a:xfrm>
            <a:off x="8067012" y="4005943"/>
            <a:ext cx="699390" cy="705914"/>
          </a:xfrm>
          <a:prstGeom prst="ellipse">
            <a:avLst/>
          </a:prstGeom>
          <a:gradFill flip="none" rotWithShape="1">
            <a:gsLst>
              <a:gs pos="0">
                <a:srgbClr val="00FF00">
                  <a:shade val="30000"/>
                  <a:satMod val="115000"/>
                </a:srgbClr>
              </a:gs>
              <a:gs pos="50000">
                <a:srgbClr val="00FF00">
                  <a:shade val="67500"/>
                  <a:satMod val="115000"/>
                </a:srgbClr>
              </a:gs>
              <a:gs pos="100000">
                <a:srgbClr val="00FF00">
                  <a:shade val="100000"/>
                  <a:satMod val="115000"/>
                </a:srgbClr>
              </a:gs>
            </a:gsLst>
            <a:lin ang="108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15" name="Ovál 14"/>
          <p:cNvSpPr/>
          <p:nvPr/>
        </p:nvSpPr>
        <p:spPr>
          <a:xfrm>
            <a:off x="6624479" y="3540885"/>
            <a:ext cx="721895" cy="726973"/>
          </a:xfrm>
          <a:prstGeom prst="ellipse">
            <a:avLst/>
          </a:prstGeom>
          <a:gradFill flip="none" rotWithShape="1">
            <a:gsLst>
              <a:gs pos="0">
                <a:srgbClr val="00FF00">
                  <a:shade val="30000"/>
                  <a:satMod val="115000"/>
                </a:srgbClr>
              </a:gs>
              <a:gs pos="50000">
                <a:srgbClr val="00FF00">
                  <a:shade val="67500"/>
                  <a:satMod val="115000"/>
                </a:srgbClr>
              </a:gs>
              <a:gs pos="100000">
                <a:srgbClr val="00FF00">
                  <a:shade val="100000"/>
                  <a:satMod val="115000"/>
                </a:srgbClr>
              </a:gs>
            </a:gsLst>
            <a:lin ang="108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16" name="Ovál 15"/>
          <p:cNvSpPr/>
          <p:nvPr/>
        </p:nvSpPr>
        <p:spPr>
          <a:xfrm>
            <a:off x="8789493" y="3679832"/>
            <a:ext cx="734675" cy="678179"/>
          </a:xfrm>
          <a:prstGeom prst="ellipse">
            <a:avLst/>
          </a:prstGeom>
          <a:gradFill flip="none" rotWithShape="1">
            <a:gsLst>
              <a:gs pos="0">
                <a:srgbClr val="00FF00">
                  <a:shade val="30000"/>
                  <a:satMod val="115000"/>
                </a:srgbClr>
              </a:gs>
              <a:gs pos="50000">
                <a:srgbClr val="00FF00">
                  <a:shade val="67500"/>
                  <a:satMod val="115000"/>
                </a:srgbClr>
              </a:gs>
              <a:gs pos="100000">
                <a:srgbClr val="00FF00">
                  <a:shade val="100000"/>
                  <a:satMod val="115000"/>
                </a:srgbClr>
              </a:gs>
            </a:gsLst>
            <a:lin ang="108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496768552"/>
      </p:ext>
    </p:extLst>
  </p:cSld>
  <p:clrMapOvr>
    <a:masterClrMapping/>
  </p:clrMapOvr>
  <mc:AlternateContent xmlns:mc="http://schemas.openxmlformats.org/markup-compatibility/2006">
    <mc:Choice xmlns=""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500"/>
                            </p:stCondLst>
                            <p:childTnLst>
                              <p:par>
                                <p:cTn id="36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1500"/>
                            </p:stCondLst>
                            <p:childTnLst>
                              <p:par>
                                <p:cTn id="43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2500"/>
                            </p:stCondLst>
                            <p:childTnLst>
                              <p:par>
                                <p:cTn id="50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3500"/>
                            </p:stCondLst>
                            <p:childTnLst>
                              <p:par>
                                <p:cTn id="57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4500"/>
                            </p:stCondLst>
                            <p:childTnLst>
                              <p:par>
                                <p:cTn id="64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5500"/>
                            </p:stCondLst>
                            <p:childTnLst>
                              <p:par>
                                <p:cTn id="71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6000"/>
                            </p:stCondLst>
                            <p:childTnLst>
                              <p:par>
                                <p:cTn id="76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1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7000"/>
                            </p:stCondLst>
                            <p:childTnLst>
                              <p:par>
                                <p:cTn id="83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8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8000"/>
                            </p:stCondLst>
                            <p:childTnLst>
                              <p:par>
                                <p:cTn id="90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5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>
                            <p:stCondLst>
                              <p:cond delay="9000"/>
                            </p:stCondLst>
                            <p:childTnLst>
                              <p:par>
                                <p:cTn id="97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2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4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2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1"/>
      <p:bldP spid="8" grpId="1"/>
      <p:bldP spid="9" grpId="0"/>
      <p:bldP spid="10" grpId="0"/>
      <p:bldP spid="11" grpId="0"/>
      <p:bldP spid="12" grpId="0"/>
      <p:bldP spid="17" grpId="0" animBg="1"/>
      <p:bldP spid="18" grpId="0" animBg="1"/>
      <p:bldP spid="2" grpId="0" animBg="1"/>
      <p:bldP spid="3" grpId="0" animBg="1"/>
      <p:bldP spid="4" grpId="0" animBg="1"/>
      <p:bldP spid="6" grpId="0" animBg="1"/>
      <p:bldP spid="13" grpId="0" animBg="1"/>
      <p:bldP spid="14" grpId="0" animBg="1"/>
      <p:bldP spid="15" grpId="0" animBg="1"/>
      <p:bldP spid="1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3581400" y="0"/>
            <a:ext cx="5257800" cy="549275"/>
          </a:xfrm>
        </p:spPr>
        <p:txBody>
          <a:bodyPr>
            <a:normAutofit/>
          </a:bodyPr>
          <a:lstStyle/>
          <a:p>
            <a:r>
              <a:rPr lang="sk-SK" sz="2500" b="1" u="sng" dirty="0">
                <a:solidFill>
                  <a:srgbClr val="002060"/>
                </a:solidFill>
              </a:rPr>
              <a:t>Statický model – usporiadaná množina</a:t>
            </a:r>
          </a:p>
        </p:txBody>
      </p:sp>
      <p:sp>
        <p:nvSpPr>
          <p:cNvPr id="5" name="BlokTextu 4"/>
          <p:cNvSpPr txBox="1"/>
          <p:nvPr/>
        </p:nvSpPr>
        <p:spPr>
          <a:xfrm>
            <a:off x="1229193" y="549275"/>
            <a:ext cx="1040317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k-SK" sz="2400" dirty="0">
                <a:solidFill>
                  <a:srgbClr val="002060"/>
                </a:solidFill>
              </a:rPr>
              <a:t>Danka má náhrdelník s 5 korálikmi. Janka má na náhrdelníku o 4 koráliky viac. Koľko korálikov má Janka na náhrdelníku?</a:t>
            </a:r>
          </a:p>
        </p:txBody>
      </p:sp>
      <p:sp>
        <p:nvSpPr>
          <p:cNvPr id="8" name="BlokTextu 7"/>
          <p:cNvSpPr txBox="1"/>
          <p:nvPr/>
        </p:nvSpPr>
        <p:spPr>
          <a:xfrm>
            <a:off x="3581400" y="6280879"/>
            <a:ext cx="484182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400" dirty="0">
                <a:solidFill>
                  <a:srgbClr val="002060"/>
                </a:solidFill>
              </a:rPr>
              <a:t>Janka </a:t>
            </a:r>
            <a:r>
              <a:rPr lang="pl-PL" sz="2400" dirty="0" smtClean="0">
                <a:solidFill>
                  <a:srgbClr val="002060"/>
                </a:solidFill>
              </a:rPr>
              <a:t>má </a:t>
            </a:r>
            <a:r>
              <a:rPr lang="pl-PL" sz="2400" dirty="0">
                <a:solidFill>
                  <a:srgbClr val="002060"/>
                </a:solidFill>
              </a:rPr>
              <a:t>na náhrdelníku 9 korálikov. </a:t>
            </a:r>
            <a:endParaRPr lang="sk-SK" sz="2400" dirty="0">
              <a:solidFill>
                <a:srgbClr val="002060"/>
              </a:solidFill>
            </a:endParaRPr>
          </a:p>
        </p:txBody>
      </p:sp>
      <p:sp>
        <p:nvSpPr>
          <p:cNvPr id="9" name="BlokTextu 8"/>
          <p:cNvSpPr txBox="1"/>
          <p:nvPr/>
        </p:nvSpPr>
        <p:spPr>
          <a:xfrm>
            <a:off x="3956154" y="4640137"/>
            <a:ext cx="427969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k-SK" sz="4000" dirty="0">
                <a:solidFill>
                  <a:srgbClr val="002060"/>
                </a:solidFill>
              </a:rPr>
              <a:t>5 + 1 + 1 + 1+ 1 = 9</a:t>
            </a:r>
          </a:p>
        </p:txBody>
      </p:sp>
      <p:sp>
        <p:nvSpPr>
          <p:cNvPr id="10" name="BlokTextu 9"/>
          <p:cNvSpPr txBox="1"/>
          <p:nvPr/>
        </p:nvSpPr>
        <p:spPr>
          <a:xfrm>
            <a:off x="5082913" y="5463836"/>
            <a:ext cx="200618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k-SK" sz="4000" dirty="0">
                <a:solidFill>
                  <a:srgbClr val="002060"/>
                </a:solidFill>
              </a:rPr>
              <a:t>5 + 4 = 9</a:t>
            </a:r>
          </a:p>
        </p:txBody>
      </p:sp>
      <p:pic>
        <p:nvPicPr>
          <p:cNvPr id="11" name="Picture 2" descr="Uuyttyuo | photo | Clipart library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7156" y="1380272"/>
            <a:ext cx="1396192" cy="19675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6" descr="clipart girl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9284" y="3626615"/>
            <a:ext cx="1482777" cy="20270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4" name="Rovná spojnica 13"/>
          <p:cNvCxnSpPr/>
          <p:nvPr/>
        </p:nvCxnSpPr>
        <p:spPr>
          <a:xfrm>
            <a:off x="3717560" y="2507398"/>
            <a:ext cx="7090348" cy="44512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Rovná spojnica 15"/>
          <p:cNvCxnSpPr/>
          <p:nvPr/>
        </p:nvCxnSpPr>
        <p:spPr>
          <a:xfrm>
            <a:off x="3717560" y="3966757"/>
            <a:ext cx="7090348" cy="21989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Ovál 16"/>
          <p:cNvSpPr/>
          <p:nvPr/>
        </p:nvSpPr>
        <p:spPr>
          <a:xfrm>
            <a:off x="4122295" y="2221017"/>
            <a:ext cx="539646" cy="554636"/>
          </a:xfrm>
          <a:prstGeom prst="ellipse">
            <a:avLst/>
          </a:prstGeom>
          <a:gradFill flip="none" rotWithShape="1">
            <a:gsLst>
              <a:gs pos="0">
                <a:srgbClr val="66FFFF">
                  <a:shade val="30000"/>
                  <a:satMod val="115000"/>
                </a:srgbClr>
              </a:gs>
              <a:gs pos="50000">
                <a:srgbClr val="66FFFF">
                  <a:shade val="67500"/>
                  <a:satMod val="115000"/>
                </a:srgbClr>
              </a:gs>
              <a:gs pos="100000">
                <a:srgbClr val="66FFFF">
                  <a:shade val="100000"/>
                  <a:satMod val="115000"/>
                </a:srgbClr>
              </a:gs>
            </a:gsLst>
            <a:lin ang="108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18" name="Ovál 17"/>
          <p:cNvSpPr/>
          <p:nvPr/>
        </p:nvSpPr>
        <p:spPr>
          <a:xfrm>
            <a:off x="4691922" y="2234659"/>
            <a:ext cx="509666" cy="545477"/>
          </a:xfrm>
          <a:prstGeom prst="ellipse">
            <a:avLst/>
          </a:prstGeom>
          <a:gradFill flip="none" rotWithShape="1">
            <a:gsLst>
              <a:gs pos="0">
                <a:srgbClr val="66FFFF">
                  <a:shade val="30000"/>
                  <a:satMod val="115000"/>
                </a:srgbClr>
              </a:gs>
              <a:gs pos="50000">
                <a:srgbClr val="66FFFF">
                  <a:shade val="67500"/>
                  <a:satMod val="115000"/>
                </a:srgbClr>
              </a:gs>
              <a:gs pos="100000">
                <a:srgbClr val="66FFFF">
                  <a:shade val="100000"/>
                  <a:satMod val="115000"/>
                </a:srgbClr>
              </a:gs>
            </a:gsLst>
            <a:lin ang="108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21" name="Ovál 20"/>
          <p:cNvSpPr/>
          <p:nvPr/>
        </p:nvSpPr>
        <p:spPr>
          <a:xfrm>
            <a:off x="5231568" y="2247979"/>
            <a:ext cx="539646" cy="547140"/>
          </a:xfrm>
          <a:prstGeom prst="ellipse">
            <a:avLst/>
          </a:prstGeom>
          <a:gradFill flip="none" rotWithShape="1">
            <a:gsLst>
              <a:gs pos="0">
                <a:srgbClr val="66FFFF">
                  <a:shade val="30000"/>
                  <a:satMod val="115000"/>
                </a:srgbClr>
              </a:gs>
              <a:gs pos="50000">
                <a:srgbClr val="66FFFF">
                  <a:shade val="67500"/>
                  <a:satMod val="115000"/>
                </a:srgbClr>
              </a:gs>
              <a:gs pos="100000">
                <a:srgbClr val="66FFFF">
                  <a:shade val="100000"/>
                  <a:satMod val="115000"/>
                </a:srgbClr>
              </a:gs>
            </a:gsLst>
            <a:lin ang="108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22" name="Ovál 21"/>
          <p:cNvSpPr/>
          <p:nvPr/>
        </p:nvSpPr>
        <p:spPr>
          <a:xfrm>
            <a:off x="5786206" y="2221017"/>
            <a:ext cx="569627" cy="545477"/>
          </a:xfrm>
          <a:prstGeom prst="ellipse">
            <a:avLst/>
          </a:prstGeom>
          <a:gradFill flip="none" rotWithShape="1">
            <a:gsLst>
              <a:gs pos="0">
                <a:srgbClr val="66FFFF">
                  <a:shade val="30000"/>
                  <a:satMod val="115000"/>
                </a:srgbClr>
              </a:gs>
              <a:gs pos="50000">
                <a:srgbClr val="66FFFF">
                  <a:shade val="67500"/>
                  <a:satMod val="115000"/>
                </a:srgbClr>
              </a:gs>
              <a:gs pos="100000">
                <a:srgbClr val="66FFFF">
                  <a:shade val="100000"/>
                  <a:satMod val="115000"/>
                </a:srgbClr>
              </a:gs>
            </a:gsLst>
            <a:lin ang="108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23" name="Ovál 22"/>
          <p:cNvSpPr/>
          <p:nvPr/>
        </p:nvSpPr>
        <p:spPr>
          <a:xfrm>
            <a:off x="6400805" y="2234659"/>
            <a:ext cx="539646" cy="547139"/>
          </a:xfrm>
          <a:prstGeom prst="ellipse">
            <a:avLst/>
          </a:prstGeom>
          <a:gradFill flip="none" rotWithShape="1">
            <a:gsLst>
              <a:gs pos="0">
                <a:srgbClr val="66FFFF">
                  <a:shade val="30000"/>
                  <a:satMod val="115000"/>
                </a:srgbClr>
              </a:gs>
              <a:gs pos="50000">
                <a:srgbClr val="66FFFF">
                  <a:shade val="67500"/>
                  <a:satMod val="115000"/>
                </a:srgbClr>
              </a:gs>
              <a:gs pos="100000">
                <a:srgbClr val="66FFFF">
                  <a:shade val="100000"/>
                  <a:satMod val="115000"/>
                </a:srgbClr>
              </a:gs>
            </a:gsLst>
            <a:lin ang="108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24" name="Ovál 23"/>
          <p:cNvSpPr/>
          <p:nvPr/>
        </p:nvSpPr>
        <p:spPr>
          <a:xfrm>
            <a:off x="4122295" y="3738607"/>
            <a:ext cx="539646" cy="543715"/>
          </a:xfrm>
          <a:prstGeom prst="ellipse">
            <a:avLst/>
          </a:prstGeom>
          <a:gradFill flip="none" rotWithShape="1">
            <a:gsLst>
              <a:gs pos="0">
                <a:srgbClr val="66FFFF">
                  <a:shade val="30000"/>
                  <a:satMod val="115000"/>
                </a:srgbClr>
              </a:gs>
              <a:gs pos="50000">
                <a:srgbClr val="66FFFF">
                  <a:shade val="67500"/>
                  <a:satMod val="115000"/>
                </a:srgbClr>
              </a:gs>
              <a:gs pos="100000">
                <a:srgbClr val="66FFFF">
                  <a:shade val="100000"/>
                  <a:satMod val="115000"/>
                </a:srgbClr>
              </a:gs>
            </a:gsLst>
            <a:lin ang="108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26" name="Ovál 25"/>
          <p:cNvSpPr/>
          <p:nvPr/>
        </p:nvSpPr>
        <p:spPr>
          <a:xfrm>
            <a:off x="4691922" y="3753667"/>
            <a:ext cx="539646" cy="528655"/>
          </a:xfrm>
          <a:prstGeom prst="ellipse">
            <a:avLst/>
          </a:prstGeom>
          <a:gradFill flip="none" rotWithShape="1">
            <a:gsLst>
              <a:gs pos="0">
                <a:srgbClr val="66FFFF">
                  <a:shade val="30000"/>
                  <a:satMod val="115000"/>
                </a:srgbClr>
              </a:gs>
              <a:gs pos="50000">
                <a:srgbClr val="66FFFF">
                  <a:shade val="67500"/>
                  <a:satMod val="115000"/>
                </a:srgbClr>
              </a:gs>
              <a:gs pos="100000">
                <a:srgbClr val="66FFFF">
                  <a:shade val="100000"/>
                  <a:satMod val="115000"/>
                </a:srgbClr>
              </a:gs>
            </a:gsLst>
            <a:lin ang="108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27" name="Ovál 26"/>
          <p:cNvSpPr/>
          <p:nvPr/>
        </p:nvSpPr>
        <p:spPr>
          <a:xfrm>
            <a:off x="5261549" y="3738607"/>
            <a:ext cx="569627" cy="543715"/>
          </a:xfrm>
          <a:prstGeom prst="ellipse">
            <a:avLst/>
          </a:prstGeom>
          <a:gradFill flip="none" rotWithShape="1">
            <a:gsLst>
              <a:gs pos="0">
                <a:srgbClr val="66FFFF">
                  <a:shade val="30000"/>
                  <a:satMod val="115000"/>
                </a:srgbClr>
              </a:gs>
              <a:gs pos="50000">
                <a:srgbClr val="66FFFF">
                  <a:shade val="67500"/>
                  <a:satMod val="115000"/>
                </a:srgbClr>
              </a:gs>
              <a:gs pos="100000">
                <a:srgbClr val="66FFFF">
                  <a:shade val="100000"/>
                  <a:satMod val="115000"/>
                </a:srgbClr>
              </a:gs>
            </a:gsLst>
            <a:lin ang="108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28" name="Ovál 27"/>
          <p:cNvSpPr/>
          <p:nvPr/>
        </p:nvSpPr>
        <p:spPr>
          <a:xfrm>
            <a:off x="5861157" y="3753667"/>
            <a:ext cx="539646" cy="528655"/>
          </a:xfrm>
          <a:prstGeom prst="ellipse">
            <a:avLst/>
          </a:prstGeom>
          <a:gradFill flip="none" rotWithShape="1">
            <a:gsLst>
              <a:gs pos="0">
                <a:srgbClr val="66FFFF">
                  <a:shade val="30000"/>
                  <a:satMod val="115000"/>
                </a:srgbClr>
              </a:gs>
              <a:gs pos="50000">
                <a:srgbClr val="66FFFF">
                  <a:shade val="67500"/>
                  <a:satMod val="115000"/>
                </a:srgbClr>
              </a:gs>
              <a:gs pos="100000">
                <a:srgbClr val="66FFFF">
                  <a:shade val="100000"/>
                  <a:satMod val="115000"/>
                </a:srgbClr>
              </a:gs>
            </a:gsLst>
            <a:lin ang="108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29" name="Ovál 28"/>
          <p:cNvSpPr/>
          <p:nvPr/>
        </p:nvSpPr>
        <p:spPr>
          <a:xfrm>
            <a:off x="6430780" y="3738607"/>
            <a:ext cx="539646" cy="528655"/>
          </a:xfrm>
          <a:prstGeom prst="ellipse">
            <a:avLst/>
          </a:prstGeom>
          <a:gradFill flip="none" rotWithShape="1">
            <a:gsLst>
              <a:gs pos="0">
                <a:srgbClr val="66FFFF">
                  <a:shade val="30000"/>
                  <a:satMod val="115000"/>
                </a:srgbClr>
              </a:gs>
              <a:gs pos="50000">
                <a:srgbClr val="66FFFF">
                  <a:shade val="67500"/>
                  <a:satMod val="115000"/>
                </a:srgbClr>
              </a:gs>
              <a:gs pos="100000">
                <a:srgbClr val="66FFFF">
                  <a:shade val="100000"/>
                  <a:satMod val="115000"/>
                </a:srgbClr>
              </a:gs>
            </a:gsLst>
            <a:lin ang="108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30" name="Ovál 29"/>
          <p:cNvSpPr/>
          <p:nvPr/>
        </p:nvSpPr>
        <p:spPr>
          <a:xfrm>
            <a:off x="7000403" y="3710523"/>
            <a:ext cx="569627" cy="571799"/>
          </a:xfrm>
          <a:prstGeom prst="ellipse">
            <a:avLst/>
          </a:prstGeom>
          <a:gradFill flip="none" rotWithShape="1">
            <a:gsLst>
              <a:gs pos="0">
                <a:srgbClr val="00FF00">
                  <a:shade val="30000"/>
                  <a:satMod val="115000"/>
                </a:srgbClr>
              </a:gs>
              <a:gs pos="50000">
                <a:srgbClr val="00FF00">
                  <a:shade val="67500"/>
                  <a:satMod val="115000"/>
                </a:srgbClr>
              </a:gs>
              <a:gs pos="100000">
                <a:srgbClr val="00FF00">
                  <a:shade val="100000"/>
                  <a:satMod val="115000"/>
                </a:srgbClr>
              </a:gs>
            </a:gsLst>
            <a:lin ang="108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31" name="Ovál 30"/>
          <p:cNvSpPr/>
          <p:nvPr/>
        </p:nvSpPr>
        <p:spPr>
          <a:xfrm>
            <a:off x="7600007" y="3707281"/>
            <a:ext cx="584613" cy="559981"/>
          </a:xfrm>
          <a:prstGeom prst="ellipse">
            <a:avLst/>
          </a:prstGeom>
          <a:gradFill flip="none" rotWithShape="1">
            <a:gsLst>
              <a:gs pos="0">
                <a:srgbClr val="00FF00">
                  <a:shade val="30000"/>
                  <a:satMod val="115000"/>
                </a:srgbClr>
              </a:gs>
              <a:gs pos="50000">
                <a:srgbClr val="00FF00">
                  <a:shade val="67500"/>
                  <a:satMod val="115000"/>
                </a:srgbClr>
              </a:gs>
              <a:gs pos="100000">
                <a:srgbClr val="00FF00">
                  <a:shade val="100000"/>
                  <a:satMod val="115000"/>
                </a:srgbClr>
              </a:gs>
            </a:gsLst>
            <a:lin ang="108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32" name="Ovál 31"/>
          <p:cNvSpPr/>
          <p:nvPr/>
        </p:nvSpPr>
        <p:spPr>
          <a:xfrm>
            <a:off x="8214597" y="3707281"/>
            <a:ext cx="584616" cy="559981"/>
          </a:xfrm>
          <a:prstGeom prst="ellipse">
            <a:avLst/>
          </a:prstGeom>
          <a:gradFill flip="none" rotWithShape="1">
            <a:gsLst>
              <a:gs pos="0">
                <a:srgbClr val="00FF00">
                  <a:shade val="30000"/>
                  <a:satMod val="115000"/>
                </a:srgbClr>
              </a:gs>
              <a:gs pos="50000">
                <a:srgbClr val="00FF00">
                  <a:shade val="67500"/>
                  <a:satMod val="115000"/>
                </a:srgbClr>
              </a:gs>
              <a:gs pos="100000">
                <a:srgbClr val="00FF00">
                  <a:shade val="100000"/>
                  <a:satMod val="115000"/>
                </a:srgbClr>
              </a:gs>
            </a:gsLst>
            <a:lin ang="108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33" name="Ovál 32"/>
          <p:cNvSpPr/>
          <p:nvPr/>
        </p:nvSpPr>
        <p:spPr>
          <a:xfrm>
            <a:off x="8839200" y="3707281"/>
            <a:ext cx="569623" cy="559981"/>
          </a:xfrm>
          <a:prstGeom prst="ellipse">
            <a:avLst/>
          </a:prstGeom>
          <a:gradFill flip="none" rotWithShape="1">
            <a:gsLst>
              <a:gs pos="0">
                <a:srgbClr val="00FF00">
                  <a:shade val="30000"/>
                  <a:satMod val="115000"/>
                </a:srgbClr>
              </a:gs>
              <a:gs pos="50000">
                <a:srgbClr val="00FF00">
                  <a:shade val="67500"/>
                  <a:satMod val="115000"/>
                </a:srgbClr>
              </a:gs>
              <a:gs pos="100000">
                <a:srgbClr val="00FF00">
                  <a:shade val="100000"/>
                  <a:satMod val="115000"/>
                </a:srgbClr>
              </a:gs>
            </a:gsLst>
            <a:lin ang="108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34" name="BlokTextu 33"/>
          <p:cNvSpPr txBox="1"/>
          <p:nvPr/>
        </p:nvSpPr>
        <p:spPr>
          <a:xfrm>
            <a:off x="29980" y="1718613"/>
            <a:ext cx="119921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2800" b="1" dirty="0">
                <a:solidFill>
                  <a:srgbClr val="002060"/>
                </a:solidFill>
              </a:rPr>
              <a:t>Danka</a:t>
            </a:r>
          </a:p>
        </p:txBody>
      </p:sp>
      <p:sp>
        <p:nvSpPr>
          <p:cNvPr id="35" name="BlokTextu 34"/>
          <p:cNvSpPr txBox="1"/>
          <p:nvPr/>
        </p:nvSpPr>
        <p:spPr>
          <a:xfrm>
            <a:off x="49972" y="3626615"/>
            <a:ext cx="101933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2800" b="1" dirty="0">
                <a:solidFill>
                  <a:srgbClr val="002060"/>
                </a:solidFill>
              </a:rPr>
              <a:t>Janka</a:t>
            </a:r>
          </a:p>
        </p:txBody>
      </p:sp>
    </p:spTree>
    <p:extLst>
      <p:ext uri="{BB962C8B-B14F-4D97-AF65-F5344CB8AC3E}">
        <p14:creationId xmlns:p14="http://schemas.microsoft.com/office/powerpoint/2010/main" val="3769112069"/>
      </p:ext>
    </p:extLst>
  </p:cSld>
  <p:clrMapOvr>
    <a:masterClrMapping/>
  </p:clrMapOvr>
  <mc:AlternateContent xmlns:mc="http://schemas.openxmlformats.org/markup-compatibility/2006">
    <mc:Choice xmlns=""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3" presetClass="entr" presetSubtype="16" fill="hold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23" presetClass="entr" presetSubtype="16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23" presetClass="entr" presetSubtype="16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23" presetClass="entr" presetSubtype="16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31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31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31" presetClass="entr" presetSubtype="0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3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31" presetClass="entr" presetSubtype="0" fill="hold" grpId="0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2250"/>
                            </p:stCondLst>
                            <p:childTnLst>
                              <p:par>
                                <p:cTn id="65" presetID="55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4250"/>
                            </p:stCondLst>
                            <p:childTnLst>
                              <p:par>
                                <p:cTn id="71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6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31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2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31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8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31" presetClass="entr" presetSubtype="0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4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3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0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1" fill="hold">
                            <p:stCondLst>
                              <p:cond delay="6250"/>
                            </p:stCondLst>
                            <p:childTnLst>
                              <p:par>
                                <p:cTn id="102" presetID="9" presetClass="entr" presetSubtype="0" fill="hold" grpId="0" nodeType="after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4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>
                            <p:stCondLst>
                              <p:cond delay="7500"/>
                            </p:stCondLst>
                            <p:childTnLst>
                              <p:par>
                                <p:cTn id="10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8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9" fill="hold">
                            <p:stCondLst>
                              <p:cond delay="8000"/>
                            </p:stCondLst>
                            <p:childTnLst>
                              <p:par>
                                <p:cTn id="11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3" fill="hold">
                            <p:stCondLst>
                              <p:cond delay="8500"/>
                            </p:stCondLst>
                            <p:childTnLst>
                              <p:par>
                                <p:cTn id="11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6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1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8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5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8" grpId="0"/>
      <p:bldP spid="9" grpId="0"/>
      <p:bldP spid="10" grpId="0"/>
      <p:bldP spid="17" grpId="0" animBg="1"/>
      <p:bldP spid="18" grpId="0" animBg="1"/>
      <p:bldP spid="21" grpId="0" animBg="1"/>
      <p:bldP spid="22" grpId="0" animBg="1"/>
      <p:bldP spid="23" grpId="0" animBg="1"/>
      <p:bldP spid="24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1" grpId="0" animBg="1"/>
      <p:bldP spid="32" grpId="0" animBg="1"/>
      <p:bldP spid="33" grpId="0" animBg="1"/>
      <p:bldP spid="34" grpId="0"/>
      <p:bldP spid="35" grpId="0"/>
    </p:bldLst>
  </p:timing>
</p:sld>
</file>

<file path=ppt/theme/theme1.xml><?xml version="1.0" encoding="utf-8"?>
<a:theme xmlns:a="http://schemas.openxmlformats.org/drawingml/2006/main" name="Motív balík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222</TotalTime>
  <Words>121</Words>
  <Application>Microsoft Office PowerPoint</Application>
  <PresentationFormat>Širokouhlá</PresentationFormat>
  <Paragraphs>20</Paragraphs>
  <Slides>3</Slides>
  <Notes>0</Notes>
  <HiddenSlides>0</HiddenSlides>
  <MMClips>0</MMClips>
  <ScaleCrop>false</ScaleCrop>
  <HeadingPairs>
    <vt:vector size="6" baseType="variant">
      <vt:variant>
        <vt:lpstr>Použité písma</vt:lpstr>
      </vt:variant>
      <vt:variant>
        <vt:i4>3</vt:i4>
      </vt:variant>
      <vt:variant>
        <vt:lpstr>Motív</vt:lpstr>
      </vt:variant>
      <vt:variant>
        <vt:i4>1</vt:i4>
      </vt:variant>
      <vt:variant>
        <vt:lpstr>Nadpisy snímok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Motív balíka Office</vt:lpstr>
      <vt:lpstr>SČÍTANIE</vt:lpstr>
      <vt:lpstr>Statický model – neusporiadaná množina</vt:lpstr>
      <vt:lpstr>Statický model – usporiadaná množina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Statický model - us</dc:title>
  <dc:creator>Barbora</dc:creator>
  <cp:lastModifiedBy>Užívateľ</cp:lastModifiedBy>
  <cp:revision>27</cp:revision>
  <dcterms:created xsi:type="dcterms:W3CDTF">2018-08-16T11:40:40Z</dcterms:created>
  <dcterms:modified xsi:type="dcterms:W3CDTF">2019-09-24T07:23:50Z</dcterms:modified>
</cp:coreProperties>
</file>