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EC38"/>
    <a:srgbClr val="00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900E0-E2A9-4022-8C32-2D9ADF3553BA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9F8D0-CCB4-42EE-A451-54D189A2A79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9F8D0-CCB4-42EE-A451-54D189A2A798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121C-9BAF-436D-A2D8-459CD52E6A1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A1035-0E40-46B6-83FA-79A99BC158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121C-9BAF-436D-A2D8-459CD52E6A1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A1035-0E40-46B6-83FA-79A99BC158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121C-9BAF-436D-A2D8-459CD52E6A1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A1035-0E40-46B6-83FA-79A99BC158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121C-9BAF-436D-A2D8-459CD52E6A1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A1035-0E40-46B6-83FA-79A99BC158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121C-9BAF-436D-A2D8-459CD52E6A1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A1035-0E40-46B6-83FA-79A99BC158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121C-9BAF-436D-A2D8-459CD52E6A1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A1035-0E40-46B6-83FA-79A99BC158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121C-9BAF-436D-A2D8-459CD52E6A1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A1035-0E40-46B6-83FA-79A99BC158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121C-9BAF-436D-A2D8-459CD52E6A1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A1035-0E40-46B6-83FA-79A99BC158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121C-9BAF-436D-A2D8-459CD52E6A1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A1035-0E40-46B6-83FA-79A99BC158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121C-9BAF-436D-A2D8-459CD52E6A1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A1035-0E40-46B6-83FA-79A99BC158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121C-9BAF-436D-A2D8-459CD52E6A1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A1035-0E40-46B6-83FA-79A99BC158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0121C-9BAF-436D-A2D8-459CD52E6A16}" type="datetimeFigureOut">
              <a:rPr lang="sk-SK" smtClean="0"/>
              <a:pPr/>
              <a:t>24.9.2019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A1035-0E40-46B6-83FA-79A99BC158F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rmAutofit/>
          </a:bodyPr>
          <a:lstStyle/>
          <a:p>
            <a:r>
              <a:rPr lang="sk-SK" sz="3200" dirty="0" smtClean="0"/>
              <a:t>Zavedenie sčítania do 10 – statický model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1600" dirty="0" smtClean="0"/>
              <a:t/>
            </a:r>
            <a:br>
              <a:rPr lang="sk-SK" sz="1600" dirty="0" smtClean="0"/>
            </a:br>
            <a:endParaRPr lang="sk-SK" sz="1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2571768"/>
          </a:xfrm>
        </p:spPr>
        <p:txBody>
          <a:bodyPr>
            <a:normAutofit/>
          </a:bodyPr>
          <a:lstStyle/>
          <a:p>
            <a:pPr algn="l"/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endParaRPr lang="en-US" sz="2400" b="1" dirty="0">
              <a:solidFill>
                <a:schemeClr val="tx1"/>
              </a:solidFill>
            </a:endParaRPr>
          </a:p>
          <a:p>
            <a:pPr algn="l"/>
            <a:r>
              <a:rPr lang="sk-SK" sz="2400" b="1" dirty="0" smtClean="0">
                <a:solidFill>
                  <a:schemeClr val="tx1"/>
                </a:solidFill>
              </a:rPr>
              <a:t>Pedagogická </a:t>
            </a:r>
            <a:r>
              <a:rPr lang="sk-SK" sz="2400" b="1" dirty="0" smtClean="0">
                <a:solidFill>
                  <a:schemeClr val="tx1"/>
                </a:solidFill>
              </a:rPr>
              <a:t>fakulta UK Bratislava</a:t>
            </a:r>
          </a:p>
          <a:p>
            <a:pPr algn="l"/>
            <a:r>
              <a:rPr lang="sk-SK" sz="1800" b="1" dirty="0" smtClean="0">
                <a:solidFill>
                  <a:schemeClr val="tx1"/>
                </a:solidFill>
              </a:rPr>
              <a:t>Ústav pedagogických vied a štúdií, Katedra a primárnej pedagogiky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</a:rPr>
              <a:t>Autor</a:t>
            </a:r>
            <a:r>
              <a:rPr lang="sk-SK" sz="1800" b="1" dirty="0" smtClean="0">
                <a:solidFill>
                  <a:schemeClr val="tx1"/>
                </a:solidFill>
              </a:rPr>
              <a:t>: </a:t>
            </a:r>
            <a:r>
              <a:rPr lang="sk-SK" sz="1800" dirty="0" smtClean="0">
                <a:solidFill>
                  <a:schemeClr val="tx1"/>
                </a:solidFill>
              </a:rPr>
              <a:t>Mgr. Alžbeta </a:t>
            </a:r>
            <a:r>
              <a:rPr lang="sk-SK" sz="1800" dirty="0" err="1" smtClean="0">
                <a:solidFill>
                  <a:schemeClr val="tx1"/>
                </a:solidFill>
              </a:rPr>
              <a:t>Haničáková</a:t>
            </a:r>
            <a:endParaRPr lang="sk-SK" sz="1800" dirty="0" smtClean="0">
              <a:solidFill>
                <a:schemeClr val="tx1"/>
              </a:solidFill>
            </a:endParaRPr>
          </a:p>
          <a:p>
            <a:endParaRPr lang="sk-SK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. Urč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počet a spočítaj ovocie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2" name="Picture 8" descr="VÃ½sledok vyhÄ¾adÃ¡vania obrÃ¡zkov pre dopyt hruÅ¡ka clip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1714488"/>
            <a:ext cx="928694" cy="1860549"/>
          </a:xfrm>
          <a:prstGeom prst="rect">
            <a:avLst/>
          </a:prstGeom>
          <a:noFill/>
        </p:spPr>
      </p:pic>
      <p:pic>
        <p:nvPicPr>
          <p:cNvPr id="1034" name="Picture 10" descr="VÃ½sledok vyhÄ¾adÃ¡vania obrÃ¡zkov pre dopyt hruÅ¡ka clip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1643050"/>
            <a:ext cx="928694" cy="1860547"/>
          </a:xfrm>
          <a:prstGeom prst="rect">
            <a:avLst/>
          </a:prstGeom>
          <a:noFill/>
        </p:spPr>
      </p:pic>
      <p:sp>
        <p:nvSpPr>
          <p:cNvPr id="9" name="Obdĺžnik 8"/>
          <p:cNvSpPr/>
          <p:nvPr/>
        </p:nvSpPr>
        <p:spPr>
          <a:xfrm>
            <a:off x="1428728" y="4000504"/>
            <a:ext cx="714380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2</a:t>
            </a:r>
            <a:endParaRPr lang="sk-SK" sz="6000" dirty="0">
              <a:solidFill>
                <a:schemeClr val="tx1"/>
              </a:solidFill>
            </a:endParaRPr>
          </a:p>
        </p:txBody>
      </p:sp>
      <p:pic>
        <p:nvPicPr>
          <p:cNvPr id="1036" name="Picture 12" descr="VÃ½sledok vyhÄ¾adÃ¡vania obrÃ¡zkov pre dopyt jablko clip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2143116"/>
            <a:ext cx="1071570" cy="1028443"/>
          </a:xfrm>
          <a:prstGeom prst="rect">
            <a:avLst/>
          </a:prstGeom>
          <a:noFill/>
        </p:spPr>
      </p:pic>
      <p:pic>
        <p:nvPicPr>
          <p:cNvPr id="1040" name="Picture 16" descr="VÃ½sledok vyhÄ¾adÃ¡vania obrÃ¡zkov pre dopyt jablko clip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71670" y="2143116"/>
            <a:ext cx="1092357" cy="1071570"/>
          </a:xfrm>
          <a:prstGeom prst="rect">
            <a:avLst/>
          </a:prstGeom>
          <a:noFill/>
        </p:spPr>
      </p:pic>
      <p:sp>
        <p:nvSpPr>
          <p:cNvPr id="14" name="Obdĺžnik 13"/>
          <p:cNvSpPr/>
          <p:nvPr/>
        </p:nvSpPr>
        <p:spPr>
          <a:xfrm>
            <a:off x="6643702" y="4071942"/>
            <a:ext cx="714380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2</a:t>
            </a:r>
            <a:endParaRPr lang="sk-SK" sz="6000" dirty="0">
              <a:solidFill>
                <a:schemeClr val="tx1"/>
              </a:solidFill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2643174" y="5072074"/>
            <a:ext cx="714380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2</a:t>
            </a:r>
            <a:endParaRPr lang="sk-SK" sz="6000" dirty="0">
              <a:solidFill>
                <a:schemeClr val="tx1"/>
              </a:solidFill>
            </a:endParaRPr>
          </a:p>
        </p:txBody>
      </p:sp>
      <p:sp>
        <p:nvSpPr>
          <p:cNvPr id="17" name="Obdĺžnik 16"/>
          <p:cNvSpPr/>
          <p:nvPr/>
        </p:nvSpPr>
        <p:spPr>
          <a:xfrm>
            <a:off x="3357554" y="5072074"/>
            <a:ext cx="714380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+</a:t>
            </a:r>
            <a:endParaRPr lang="sk-SK" sz="6000" dirty="0">
              <a:solidFill>
                <a:schemeClr val="tx1"/>
              </a:solidFill>
            </a:endParaRPr>
          </a:p>
        </p:txBody>
      </p:sp>
      <p:sp>
        <p:nvSpPr>
          <p:cNvPr id="18" name="Obdĺžnik 17"/>
          <p:cNvSpPr/>
          <p:nvPr/>
        </p:nvSpPr>
        <p:spPr>
          <a:xfrm>
            <a:off x="4071934" y="5072074"/>
            <a:ext cx="714380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2</a:t>
            </a:r>
            <a:endParaRPr lang="sk-SK" sz="6000" dirty="0">
              <a:solidFill>
                <a:schemeClr val="tx1"/>
              </a:solidFill>
            </a:endParaRPr>
          </a:p>
        </p:txBody>
      </p:sp>
      <p:sp>
        <p:nvSpPr>
          <p:cNvPr id="19" name="Obdĺžnik 18"/>
          <p:cNvSpPr/>
          <p:nvPr/>
        </p:nvSpPr>
        <p:spPr>
          <a:xfrm>
            <a:off x="4786314" y="5072074"/>
            <a:ext cx="714380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>
                <a:solidFill>
                  <a:schemeClr val="tx1"/>
                </a:solidFill>
              </a:rPr>
              <a:t>=</a:t>
            </a:r>
            <a:endParaRPr lang="sk-SK" sz="6000" dirty="0">
              <a:solidFill>
                <a:schemeClr val="tx1"/>
              </a:solidFill>
            </a:endParaRPr>
          </a:p>
        </p:txBody>
      </p:sp>
      <p:sp>
        <p:nvSpPr>
          <p:cNvPr id="20" name="Obdĺžnik 19"/>
          <p:cNvSpPr/>
          <p:nvPr/>
        </p:nvSpPr>
        <p:spPr>
          <a:xfrm>
            <a:off x="5500694" y="5072074"/>
            <a:ext cx="714380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4</a:t>
            </a:r>
            <a:endParaRPr lang="sk-SK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1" uiExpand="1" build="allAtOnce" animBg="1"/>
      <p:bldP spid="14" grpId="0" uiExpand="1" build="allAtOnce" animBg="1"/>
      <p:bldP spid="15" grpId="0" uiExpand="1" build="allAtOnce" animBg="1"/>
      <p:bldP spid="17" grpId="0" uiExpand="1" build="allAtOnce" animBg="1"/>
      <p:bldP spid="18" grpId="0" uiExpand="1" build="allAtOnce" animBg="1"/>
      <p:bldP spid="19" grpId="0" uiExpand="1" build="allAtOnce" animBg="1"/>
      <p:bldP spid="20" grpId="0" uiExpand="1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Sčítavame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         </a:t>
            </a:r>
            <a:r>
              <a:rPr lang="cs-CZ" sz="6000" dirty="0" smtClean="0"/>
              <a:t>3+2=5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7" name="Vývojový diagram: alternatívny proces 6"/>
          <p:cNvSpPr/>
          <p:nvPr/>
        </p:nvSpPr>
        <p:spPr>
          <a:xfrm>
            <a:off x="357158" y="1857364"/>
            <a:ext cx="3929090" cy="1428760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ál 8"/>
          <p:cNvSpPr/>
          <p:nvPr/>
        </p:nvSpPr>
        <p:spPr>
          <a:xfrm>
            <a:off x="785786" y="2285992"/>
            <a:ext cx="285752" cy="6429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/>
          <p:cNvSpPr/>
          <p:nvPr/>
        </p:nvSpPr>
        <p:spPr>
          <a:xfrm>
            <a:off x="1285852" y="2285992"/>
            <a:ext cx="285752" cy="6429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vál 11"/>
          <p:cNvSpPr/>
          <p:nvPr/>
        </p:nvSpPr>
        <p:spPr>
          <a:xfrm>
            <a:off x="1785918" y="2285992"/>
            <a:ext cx="285752" cy="6429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/>
          <p:cNvSpPr/>
          <p:nvPr/>
        </p:nvSpPr>
        <p:spPr>
          <a:xfrm>
            <a:off x="2500298" y="2500306"/>
            <a:ext cx="71438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vál 14"/>
          <p:cNvSpPr/>
          <p:nvPr/>
        </p:nvSpPr>
        <p:spPr>
          <a:xfrm>
            <a:off x="3286116" y="2500306"/>
            <a:ext cx="785818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2" name="Rovná spojovacia šípka 21"/>
          <p:cNvCxnSpPr/>
          <p:nvPr/>
        </p:nvCxnSpPr>
        <p:spPr>
          <a:xfrm>
            <a:off x="1000100" y="4214818"/>
            <a:ext cx="242889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ĺžnik 13"/>
          <p:cNvSpPr/>
          <p:nvPr/>
        </p:nvSpPr>
        <p:spPr>
          <a:xfrm>
            <a:off x="4786314" y="1857364"/>
            <a:ext cx="3929090" cy="142876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Ovál 15"/>
          <p:cNvSpPr/>
          <p:nvPr/>
        </p:nvSpPr>
        <p:spPr>
          <a:xfrm>
            <a:off x="5214942" y="2428868"/>
            <a:ext cx="642942" cy="285752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Ovál 17"/>
          <p:cNvSpPr/>
          <p:nvPr/>
        </p:nvSpPr>
        <p:spPr>
          <a:xfrm>
            <a:off x="6000760" y="2428868"/>
            <a:ext cx="642942" cy="285752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Ovál 19"/>
          <p:cNvSpPr/>
          <p:nvPr/>
        </p:nvSpPr>
        <p:spPr>
          <a:xfrm>
            <a:off x="7429520" y="2214554"/>
            <a:ext cx="285752" cy="642942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9" name="Rovná spojovacia šípka 28"/>
          <p:cNvCxnSpPr/>
          <p:nvPr/>
        </p:nvCxnSpPr>
        <p:spPr>
          <a:xfrm>
            <a:off x="5500694" y="4286256"/>
            <a:ext cx="250033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BlokTextu 31"/>
          <p:cNvSpPr txBox="1"/>
          <p:nvPr/>
        </p:nvSpPr>
        <p:spPr>
          <a:xfrm>
            <a:off x="5715008" y="3500438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2+1=3</a:t>
            </a:r>
            <a:endParaRPr lang="sk-SK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9" grpId="0" animBg="1"/>
      <p:bldP spid="10" grpId="0" animBg="1"/>
      <p:bldP spid="12" grpId="0" animBg="1"/>
      <p:bldP spid="13" grpId="0" animBg="1"/>
      <p:bldP spid="15" grpId="0" animBg="1"/>
      <p:bldP spid="14" grpId="0" animBg="1"/>
      <p:bldP spid="16" grpId="0" animBg="1"/>
      <p:bldP spid="18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Zisti počet, vytvor príklady a zapíš do svojho zošita</a:t>
            </a:r>
            <a:endParaRPr lang="sk-SK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AutoShape 2" descr="VÃ½sledok vyhÄ¾adÃ¡vania obrÃ¡zkov pre dopyt ananas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5364" name="AutoShape 4" descr="VÃ½sledok vyhÄ¾adÃ¡vania obrÃ¡zkov pre dopyt ananas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5368" name="AutoShape 8" descr="VÃ½sledok vyhÄ¾adÃ¡vania obrÃ¡zkov pre dopyt ananas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5370" name="AutoShape 10" descr="VÃ½sledok vyhÄ¾adÃ¡vania obrÃ¡zkov pre dopyt ananas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5372" name="AutoShape 12" descr="VÃ½sledok vyhÄ¾adÃ¡vania obrÃ¡zkov pre dopyt pineapple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5374" name="AutoShape 14" descr="VÃ½sledok vyhÄ¾adÃ¡vania obrÃ¡zkov pre dopyt pineapple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idx="1"/>
          </p:nvPr>
        </p:nvSpPr>
        <p:spPr>
          <a:xfrm>
            <a:off x="285720" y="1600201"/>
            <a:ext cx="8401080" cy="4186254"/>
          </a:xfrm>
        </p:spPr>
        <p:txBody>
          <a:bodyPr/>
          <a:lstStyle/>
          <a:p>
            <a:pPr>
              <a:buNone/>
            </a:pPr>
            <a:endParaRPr lang="sk-SK" dirty="0"/>
          </a:p>
        </p:txBody>
      </p:sp>
      <p:pic>
        <p:nvPicPr>
          <p:cNvPr id="1026" name="Picture 2" descr="VÃ½sledok vyhÄ¾adÃ¡vania obrÃ¡zkov pre dopyt banana clip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71612"/>
            <a:ext cx="2071702" cy="2571768"/>
          </a:xfrm>
          <a:prstGeom prst="rect">
            <a:avLst/>
          </a:prstGeom>
          <a:noFill/>
        </p:spPr>
      </p:pic>
      <p:sp>
        <p:nvSpPr>
          <p:cNvPr id="12" name="Obdĺžnik 11"/>
          <p:cNvSpPr/>
          <p:nvPr/>
        </p:nvSpPr>
        <p:spPr>
          <a:xfrm>
            <a:off x="1000100" y="4429132"/>
            <a:ext cx="714380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1</a:t>
            </a:r>
            <a:endParaRPr lang="sk-SK" sz="6000" dirty="0">
              <a:solidFill>
                <a:schemeClr val="tx1"/>
              </a:solidFill>
            </a:endParaRPr>
          </a:p>
        </p:txBody>
      </p:sp>
      <p:sp>
        <p:nvSpPr>
          <p:cNvPr id="17" name="Obdĺžnik 16"/>
          <p:cNvSpPr/>
          <p:nvPr/>
        </p:nvSpPr>
        <p:spPr>
          <a:xfrm>
            <a:off x="3214678" y="4429132"/>
            <a:ext cx="714380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3</a:t>
            </a:r>
            <a:endParaRPr lang="sk-SK" sz="6000" dirty="0">
              <a:solidFill>
                <a:schemeClr val="tx1"/>
              </a:solidFill>
            </a:endParaRPr>
          </a:p>
        </p:txBody>
      </p:sp>
      <p:sp>
        <p:nvSpPr>
          <p:cNvPr id="18" name="Obdĺžnik 17"/>
          <p:cNvSpPr/>
          <p:nvPr/>
        </p:nvSpPr>
        <p:spPr>
          <a:xfrm>
            <a:off x="5072066" y="3071810"/>
            <a:ext cx="6429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Obdĺžnik 18"/>
          <p:cNvSpPr/>
          <p:nvPr/>
        </p:nvSpPr>
        <p:spPr>
          <a:xfrm>
            <a:off x="5715008" y="3071810"/>
            <a:ext cx="6429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+</a:t>
            </a:r>
            <a:endParaRPr lang="sk-SK" sz="6000" dirty="0">
              <a:solidFill>
                <a:schemeClr val="tx1"/>
              </a:solidFill>
            </a:endParaRPr>
          </a:p>
        </p:txBody>
      </p:sp>
      <p:sp>
        <p:nvSpPr>
          <p:cNvPr id="20" name="Obdĺžnik 19"/>
          <p:cNvSpPr/>
          <p:nvPr/>
        </p:nvSpPr>
        <p:spPr>
          <a:xfrm>
            <a:off x="6357950" y="3071810"/>
            <a:ext cx="6429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Obdĺžnik 20"/>
          <p:cNvSpPr/>
          <p:nvPr/>
        </p:nvSpPr>
        <p:spPr>
          <a:xfrm>
            <a:off x="7000892" y="3071810"/>
            <a:ext cx="6429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=</a:t>
            </a:r>
            <a:endParaRPr lang="sk-SK" sz="6000" dirty="0">
              <a:solidFill>
                <a:schemeClr val="tx1"/>
              </a:solidFill>
            </a:endParaRPr>
          </a:p>
        </p:txBody>
      </p:sp>
      <p:sp>
        <p:nvSpPr>
          <p:cNvPr id="22" name="Obdĺžnik 21"/>
          <p:cNvSpPr/>
          <p:nvPr/>
        </p:nvSpPr>
        <p:spPr>
          <a:xfrm>
            <a:off x="7643834" y="3071810"/>
            <a:ext cx="6429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3" name="Obdĺžnik 22"/>
          <p:cNvSpPr/>
          <p:nvPr/>
        </p:nvSpPr>
        <p:spPr>
          <a:xfrm>
            <a:off x="5072066" y="3643314"/>
            <a:ext cx="6429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4" name="Obdĺžnik 23"/>
          <p:cNvSpPr/>
          <p:nvPr/>
        </p:nvSpPr>
        <p:spPr>
          <a:xfrm>
            <a:off x="5715008" y="3643314"/>
            <a:ext cx="6429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+</a:t>
            </a:r>
            <a:endParaRPr lang="sk-SK" sz="6000" dirty="0">
              <a:solidFill>
                <a:schemeClr val="tx1"/>
              </a:solidFill>
            </a:endParaRPr>
          </a:p>
        </p:txBody>
      </p:sp>
      <p:sp>
        <p:nvSpPr>
          <p:cNvPr id="25" name="Obdĺžnik 24"/>
          <p:cNvSpPr/>
          <p:nvPr/>
        </p:nvSpPr>
        <p:spPr>
          <a:xfrm>
            <a:off x="6357950" y="3643314"/>
            <a:ext cx="6429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Obdĺžnik 25"/>
          <p:cNvSpPr/>
          <p:nvPr/>
        </p:nvSpPr>
        <p:spPr>
          <a:xfrm>
            <a:off x="7000892" y="3643314"/>
            <a:ext cx="6429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=</a:t>
            </a:r>
            <a:endParaRPr lang="sk-SK" sz="6000" dirty="0">
              <a:solidFill>
                <a:schemeClr val="tx1"/>
              </a:solidFill>
            </a:endParaRPr>
          </a:p>
        </p:txBody>
      </p:sp>
      <p:sp>
        <p:nvSpPr>
          <p:cNvPr id="27" name="Obdĺžnik 26"/>
          <p:cNvSpPr/>
          <p:nvPr/>
        </p:nvSpPr>
        <p:spPr>
          <a:xfrm>
            <a:off x="7643834" y="3643314"/>
            <a:ext cx="6429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28" name="Picture 4" descr="VÃ½sledok vyhÄ¾adÃ¡vania obrÃ¡zkov pre dopyt cherry clip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2143116"/>
            <a:ext cx="714380" cy="1389844"/>
          </a:xfrm>
          <a:prstGeom prst="rect">
            <a:avLst/>
          </a:prstGeom>
          <a:noFill/>
        </p:spPr>
      </p:pic>
      <p:pic>
        <p:nvPicPr>
          <p:cNvPr id="29" name="Picture 4" descr="VÃ½sledok vyhÄ¾adÃ¡vania obrÃ¡zkov pre dopyt cherry clip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2786058"/>
            <a:ext cx="714380" cy="1389844"/>
          </a:xfrm>
          <a:prstGeom prst="rect">
            <a:avLst/>
          </a:prstGeom>
          <a:noFill/>
        </p:spPr>
      </p:pic>
      <p:pic>
        <p:nvPicPr>
          <p:cNvPr id="30" name="Picture 4" descr="VÃ½sledok vyhÄ¾adÃ¡vania obrÃ¡zkov pre dopyt cherry clip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1643050"/>
            <a:ext cx="714380" cy="13898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uiExpand="1" build="allAtOnce" animBg="1"/>
      <p:bldP spid="17" grpId="0" uiExpand="1" build="allAtOnce" animBg="1"/>
      <p:bldP spid="18" grpId="0" animBg="1"/>
      <p:bldP spid="19" grpId="0" uiExpand="1" build="allAtOnce" animBg="1"/>
      <p:bldP spid="20" grpId="0" animBg="1"/>
      <p:bldP spid="21" grpId="0" uiExpand="1" build="allAtOnce" animBg="1"/>
      <p:bldP spid="22" grpId="0" animBg="1"/>
      <p:bldP spid="23" grpId="0" animBg="1"/>
      <p:bldP spid="24" grpId="0" uiExpand="1" build="allAtOnce" animBg="1"/>
      <p:bldP spid="25" grpId="0" animBg="1"/>
      <p:bldP spid="26" grpId="0" uiExpand="1" build="allAtOnce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Zisti počet a porovnaj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Ovál 3"/>
          <p:cNvSpPr/>
          <p:nvPr/>
        </p:nvSpPr>
        <p:spPr>
          <a:xfrm>
            <a:off x="785786" y="1857364"/>
            <a:ext cx="3286148" cy="271464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vál 4"/>
          <p:cNvSpPr/>
          <p:nvPr/>
        </p:nvSpPr>
        <p:spPr>
          <a:xfrm>
            <a:off x="5214942" y="1857364"/>
            <a:ext cx="3286148" cy="278608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0" name="Rovná spojnica 9"/>
          <p:cNvCxnSpPr/>
          <p:nvPr/>
        </p:nvCxnSpPr>
        <p:spPr>
          <a:xfrm rot="16200000" flipH="1">
            <a:off x="3178959" y="4464851"/>
            <a:ext cx="42862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ĺžnik 10"/>
          <p:cNvSpPr/>
          <p:nvPr/>
        </p:nvSpPr>
        <p:spPr>
          <a:xfrm>
            <a:off x="3214678" y="4857760"/>
            <a:ext cx="857256" cy="7858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2</a:t>
            </a:r>
            <a:endParaRPr lang="sk-SK" sz="6000" dirty="0">
              <a:solidFill>
                <a:schemeClr val="tx1"/>
              </a:solidFill>
            </a:endParaRPr>
          </a:p>
        </p:txBody>
      </p:sp>
      <p:cxnSp>
        <p:nvCxnSpPr>
          <p:cNvPr id="13" name="Rovná spojnica 12"/>
          <p:cNvCxnSpPr>
            <a:endCxn id="14" idx="0"/>
          </p:cNvCxnSpPr>
          <p:nvPr/>
        </p:nvCxnSpPr>
        <p:spPr>
          <a:xfrm rot="5400000">
            <a:off x="5375679" y="4375553"/>
            <a:ext cx="500065" cy="464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ĺžnik 13"/>
          <p:cNvSpPr/>
          <p:nvPr/>
        </p:nvSpPr>
        <p:spPr>
          <a:xfrm>
            <a:off x="5000628" y="4857760"/>
            <a:ext cx="785818" cy="7858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3</a:t>
            </a:r>
            <a:endParaRPr lang="sk-SK" sz="6000" dirty="0">
              <a:solidFill>
                <a:schemeClr val="tx1"/>
              </a:solidFill>
            </a:endParaRPr>
          </a:p>
        </p:txBody>
      </p:sp>
      <p:sp>
        <p:nvSpPr>
          <p:cNvPr id="25" name="Obdĺžnik 24"/>
          <p:cNvSpPr/>
          <p:nvPr/>
        </p:nvSpPr>
        <p:spPr>
          <a:xfrm>
            <a:off x="4214810" y="5000636"/>
            <a:ext cx="642942" cy="642942"/>
          </a:xfrm>
          <a:prstGeom prst="rect">
            <a:avLst/>
          </a:prstGeom>
          <a:solidFill>
            <a:srgbClr val="34EC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6000" dirty="0" smtClean="0">
                <a:solidFill>
                  <a:schemeClr val="tx1"/>
                </a:solidFill>
              </a:rPr>
              <a:t>&lt;</a:t>
            </a:r>
            <a:endParaRPr lang="sk-SK" sz="6000" dirty="0">
              <a:solidFill>
                <a:schemeClr val="tx1"/>
              </a:solidFill>
            </a:endParaRPr>
          </a:p>
        </p:txBody>
      </p:sp>
      <p:sp>
        <p:nvSpPr>
          <p:cNvPr id="20" name="Usmiata tvár 19"/>
          <p:cNvSpPr/>
          <p:nvPr/>
        </p:nvSpPr>
        <p:spPr>
          <a:xfrm>
            <a:off x="2571736" y="264318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Usmiata tvár 20"/>
          <p:cNvSpPr/>
          <p:nvPr/>
        </p:nvSpPr>
        <p:spPr>
          <a:xfrm>
            <a:off x="1357290" y="2786058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Srdce 25"/>
          <p:cNvSpPr/>
          <p:nvPr/>
        </p:nvSpPr>
        <p:spPr>
          <a:xfrm>
            <a:off x="6500826" y="3571876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7" name="Srdce 26"/>
          <p:cNvSpPr/>
          <p:nvPr/>
        </p:nvSpPr>
        <p:spPr>
          <a:xfrm>
            <a:off x="7000892" y="2428868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" name="Srdce 27"/>
          <p:cNvSpPr/>
          <p:nvPr/>
        </p:nvSpPr>
        <p:spPr>
          <a:xfrm>
            <a:off x="5857884" y="2571744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11" grpId="0" uiExpand="1" build="allAtOnce" animBg="1"/>
      <p:bldP spid="14" grpId="0" uiExpand="1" build="allAtOnce" animBg="1"/>
      <p:bldP spid="25" grpId="0" uiExpand="1" build="allAtOnce" animBg="1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76</Words>
  <Application>Microsoft Office PowerPoint</Application>
  <PresentationFormat>Prezentácia na obrazovke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Motív Office</vt:lpstr>
      <vt:lpstr>Zavedenie sčítania do 10 – statický model   </vt:lpstr>
      <vt:lpstr>1. Urči počet a spočítaj ovocie</vt:lpstr>
      <vt:lpstr>2. Sčítavame</vt:lpstr>
      <vt:lpstr>3. Zisti počet, vytvor príklady a zapíš do svojho zošita</vt:lpstr>
      <vt:lpstr>4. Zisti počet a porovnaj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betka.samko@szm.sk</dc:creator>
  <cp:lastModifiedBy>Užívateľ</cp:lastModifiedBy>
  <cp:revision>42</cp:revision>
  <dcterms:created xsi:type="dcterms:W3CDTF">2018-08-14T18:16:17Z</dcterms:created>
  <dcterms:modified xsi:type="dcterms:W3CDTF">2019-09-24T07:22:55Z</dcterms:modified>
</cp:coreProperties>
</file>